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1" r:id="rId6"/>
    <p:sldMasterId id="2147483772" r:id="rId7"/>
    <p:sldMasterId id="2147483773" r:id="rId8"/>
    <p:sldMasterId id="2147483774" r:id="rId9"/>
    <p:sldMasterId id="2147483775" r:id="rId10"/>
    <p:sldMasterId id="2147483776" r:id="rId11"/>
    <p:sldMasterId id="2147483777" r:id="rId12"/>
    <p:sldMasterId id="2147483778" r:id="rId13"/>
    <p:sldMasterId id="2147483779" r:id="rId14"/>
    <p:sldMasterId id="2147483780" r:id="rId15"/>
    <p:sldMasterId id="2147483781" r:id="rId16"/>
    <p:sldMasterId id="2147483782" r:id="rId17"/>
    <p:sldMasterId id="2147483783" r:id="rId18"/>
    <p:sldMasterId id="2147483784"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 id="320" r:id="rId85"/>
    <p:sldId id="321" r:id="rId86"/>
    <p:sldId id="322" r:id="rId87"/>
    <p:sldId id="323" r:id="rId88"/>
    <p:sldId id="324" r:id="rId89"/>
    <p:sldId id="325" r:id="rId90"/>
    <p:sldId id="326" r:id="rId91"/>
    <p:sldId id="327" r:id="rId92"/>
    <p:sldId id="328" r:id="rId93"/>
    <p:sldId id="329" r:id="rId94"/>
    <p:sldId id="330" r:id="rId95"/>
    <p:sldId id="331" r:id="rId96"/>
    <p:sldId id="332" r:id="rId97"/>
    <p:sldId id="333" r:id="rId98"/>
    <p:sldId id="334" r:id="rId99"/>
    <p:sldId id="335" r:id="rId100"/>
    <p:sldId id="336" r:id="rId101"/>
    <p:sldId id="337" r:id="rId102"/>
    <p:sldId id="338" r:id="rId103"/>
    <p:sldId id="339" r:id="rId104"/>
    <p:sldId id="340" r:id="rId105"/>
    <p:sldId id="341" r:id="rId106"/>
    <p:sldId id="342" r:id="rId107"/>
    <p:sldId id="343" r:id="rId108"/>
    <p:sldId id="344" r:id="rId109"/>
    <p:sldId id="345" r:id="rId110"/>
    <p:sldId id="346" r:id="rId111"/>
    <p:sldId id="347" r:id="rId112"/>
    <p:sldId id="348" r:id="rId113"/>
    <p:sldId id="349" r:id="rId114"/>
    <p:sldId id="350" r:id="rId115"/>
    <p:sldId id="351" r:id="rId116"/>
    <p:sldId id="352" r:id="rId117"/>
    <p:sldId id="353" r:id="rId118"/>
    <p:sldId id="354" r:id="rId119"/>
    <p:sldId id="355" r:id="rId120"/>
    <p:sldId id="356" r:id="rId121"/>
    <p:sldId id="357" r:id="rId122"/>
    <p:sldId id="358" r:id="rId123"/>
    <p:sldId id="359" r:id="rId124"/>
    <p:sldId id="360" r:id="rId125"/>
    <p:sldId id="361" r:id="rId126"/>
    <p:sldId id="362" r:id="rId127"/>
    <p:sldId id="363" r:id="rId128"/>
    <p:sldId id="364" r:id="rId129"/>
    <p:sldId id="365" r:id="rId130"/>
    <p:sldId id="366" r:id="rId131"/>
    <p:sldId id="367" r:id="rId132"/>
    <p:sldId id="368" r:id="rId133"/>
    <p:sldId id="369" r:id="rId134"/>
    <p:sldId id="370" r:id="rId135"/>
    <p:sldId id="371" r:id="rId136"/>
    <p:sldId id="372" r:id="rId137"/>
    <p:sldId id="373" r:id="rId138"/>
    <p:sldId id="374" r:id="rId139"/>
    <p:sldId id="375" r:id="rId140"/>
    <p:sldId id="376" r:id="rId141"/>
    <p:sldId id="377" r:id="rId142"/>
    <p:sldId id="378" r:id="rId143"/>
    <p:sldId id="379" r:id="rId144"/>
    <p:sldId id="380" r:id="rId145"/>
    <p:sldId id="381" r:id="rId146"/>
    <p:sldId id="382" r:id="rId147"/>
    <p:sldId id="383" r:id="rId148"/>
    <p:sldId id="384" r:id="rId149"/>
    <p:sldId id="385" r:id="rId150"/>
    <p:sldId id="386" r:id="rId151"/>
    <p:sldId id="387" r:id="rId152"/>
    <p:sldId id="388" r:id="rId153"/>
  </p:sldIdLst>
  <p:sldSz cy="6858000" cx="12192000"/>
  <p:notesSz cx="6858000" cy="9144000"/>
  <p:embeddedFontLst>
    <p:embeddedFont>
      <p:font typeface="Raleway"/>
      <p:regular r:id="rId154"/>
      <p:bold r:id="rId155"/>
      <p:italic r:id="rId156"/>
      <p:boldItalic r:id="rId157"/>
    </p:embeddedFont>
    <p:embeddedFont>
      <p:font typeface="Raleway SemiBold"/>
      <p:regular r:id="rId158"/>
      <p:bold r:id="rId159"/>
      <p:italic r:id="rId160"/>
      <p:boldItalic r:id="rId161"/>
    </p:embeddedFont>
    <p:embeddedFont>
      <p:font typeface="Roboto"/>
      <p:regular r:id="rId162"/>
      <p:bold r:id="rId163"/>
      <p:italic r:id="rId164"/>
      <p:boldItalic r:id="rId165"/>
    </p:embeddedFont>
    <p:embeddedFont>
      <p:font typeface="Cabin"/>
      <p:regular r:id="rId166"/>
      <p:bold r:id="rId167"/>
      <p:italic r:id="rId168"/>
      <p:boldItalic r:id="rId169"/>
    </p:embeddedFont>
    <p:embeddedFont>
      <p:font typeface="Lato"/>
      <p:regular r:id="rId170"/>
      <p:bold r:id="rId171"/>
      <p:italic r:id="rId172"/>
      <p:boldItalic r:id="rId173"/>
    </p:embeddedFont>
    <p:embeddedFont>
      <p:font typeface="Raleway Light"/>
      <p:regular r:id="rId174"/>
      <p:bold r:id="rId175"/>
      <p:italic r:id="rId176"/>
      <p:boldItalic r:id="rId177"/>
    </p:embeddedFont>
    <p:embeddedFont>
      <p:font typeface="Raleway Medium"/>
      <p:regular r:id="rId178"/>
      <p:bold r:id="rId179"/>
      <p:italic r:id="rId180"/>
      <p:boldItalic r:id="rId181"/>
    </p:embeddedFont>
    <p:embeddedFont>
      <p:font typeface="Helvetica Neue"/>
      <p:regular r:id="rId182"/>
      <p:bold r:id="rId183"/>
      <p:italic r:id="rId184"/>
      <p:boldItalic r:id="rId185"/>
    </p:embeddedFont>
    <p:embeddedFont>
      <p:font typeface="Helvetica Neue Light"/>
      <p:regular r:id="rId186"/>
      <p:bold r:id="rId187"/>
      <p:italic r:id="rId188"/>
      <p:boldItalic r:id="rId189"/>
    </p:embeddedFont>
    <p:embeddedFont>
      <p:font typeface="Gill Sans"/>
      <p:regular r:id="rId190"/>
      <p:bold r:id="rId1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6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Gizem Korkma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D742C77-DA78-484A-BD97-E22ACDB3CC9B}">
  <a:tblStyle styleId="{AD742C77-DA78-484A-BD97-E22ACDB3CC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1223A1B-0240-41FE-B82D-F85BBA65926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1EDEA74-47CC-445A-BE45-879FB9B28AAE}"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6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0.xml"/><Relationship Id="rId190" Type="http://schemas.openxmlformats.org/officeDocument/2006/relationships/font" Target="fonts/GillSans-regular.fntdata"/><Relationship Id="rId42" Type="http://schemas.openxmlformats.org/officeDocument/2006/relationships/slide" Target="slides/slide22.xml"/><Relationship Id="rId41" Type="http://schemas.openxmlformats.org/officeDocument/2006/relationships/slide" Target="slides/slide21.xml"/><Relationship Id="rId44" Type="http://schemas.openxmlformats.org/officeDocument/2006/relationships/slide" Target="slides/slide24.xml"/><Relationship Id="rId43" Type="http://schemas.openxmlformats.org/officeDocument/2006/relationships/slide" Target="slides/slide23.xml"/><Relationship Id="rId46" Type="http://schemas.openxmlformats.org/officeDocument/2006/relationships/slide" Target="slides/slide26.xml"/><Relationship Id="rId45" Type="http://schemas.openxmlformats.org/officeDocument/2006/relationships/slide" Target="slides/slide25.xml"/><Relationship Id="rId191" Type="http://schemas.openxmlformats.org/officeDocument/2006/relationships/font" Target="fonts/GillSans-bold.fntdata"/><Relationship Id="rId107" Type="http://schemas.openxmlformats.org/officeDocument/2006/relationships/slide" Target="slides/slide87.xml"/><Relationship Id="rId106" Type="http://schemas.openxmlformats.org/officeDocument/2006/relationships/slide" Target="slides/slide86.xml"/><Relationship Id="rId105" Type="http://schemas.openxmlformats.org/officeDocument/2006/relationships/slide" Target="slides/slide85.xml"/><Relationship Id="rId104" Type="http://schemas.openxmlformats.org/officeDocument/2006/relationships/slide" Target="slides/slide84.xml"/><Relationship Id="rId109" Type="http://schemas.openxmlformats.org/officeDocument/2006/relationships/slide" Target="slides/slide89.xml"/><Relationship Id="rId108" Type="http://schemas.openxmlformats.org/officeDocument/2006/relationships/slide" Target="slides/slide88.xml"/><Relationship Id="rId48" Type="http://schemas.openxmlformats.org/officeDocument/2006/relationships/slide" Target="slides/slide28.xml"/><Relationship Id="rId187" Type="http://schemas.openxmlformats.org/officeDocument/2006/relationships/font" Target="fonts/HelveticaNeueLight-bold.fntdata"/><Relationship Id="rId47" Type="http://schemas.openxmlformats.org/officeDocument/2006/relationships/slide" Target="slides/slide27.xml"/><Relationship Id="rId186" Type="http://schemas.openxmlformats.org/officeDocument/2006/relationships/font" Target="fonts/HelveticaNeueLight-regular.fntdata"/><Relationship Id="rId185" Type="http://schemas.openxmlformats.org/officeDocument/2006/relationships/font" Target="fonts/HelveticaNeue-boldItalic.fntdata"/><Relationship Id="rId49" Type="http://schemas.openxmlformats.org/officeDocument/2006/relationships/slide" Target="slides/slide29.xml"/><Relationship Id="rId184" Type="http://schemas.openxmlformats.org/officeDocument/2006/relationships/font" Target="fonts/HelveticaNeue-italic.fntdata"/><Relationship Id="rId103" Type="http://schemas.openxmlformats.org/officeDocument/2006/relationships/slide" Target="slides/slide83.xml"/><Relationship Id="rId102" Type="http://schemas.openxmlformats.org/officeDocument/2006/relationships/slide" Target="slides/slide82.xml"/><Relationship Id="rId101" Type="http://schemas.openxmlformats.org/officeDocument/2006/relationships/slide" Target="slides/slide81.xml"/><Relationship Id="rId189" Type="http://schemas.openxmlformats.org/officeDocument/2006/relationships/font" Target="fonts/HelveticaNeueLight-boldItalic.fntdata"/><Relationship Id="rId100" Type="http://schemas.openxmlformats.org/officeDocument/2006/relationships/slide" Target="slides/slide80.xml"/><Relationship Id="rId188" Type="http://schemas.openxmlformats.org/officeDocument/2006/relationships/font" Target="fonts/HelveticaNeueLight-italic.fntdata"/><Relationship Id="rId31" Type="http://schemas.openxmlformats.org/officeDocument/2006/relationships/slide" Target="slides/slide11.xml"/><Relationship Id="rId30" Type="http://schemas.openxmlformats.org/officeDocument/2006/relationships/slide" Target="slides/slide10.xml"/><Relationship Id="rId33" Type="http://schemas.openxmlformats.org/officeDocument/2006/relationships/slide" Target="slides/slide13.xml"/><Relationship Id="rId183" Type="http://schemas.openxmlformats.org/officeDocument/2006/relationships/font" Target="fonts/HelveticaNeue-bold.fntdata"/><Relationship Id="rId32" Type="http://schemas.openxmlformats.org/officeDocument/2006/relationships/slide" Target="slides/slide12.xml"/><Relationship Id="rId182" Type="http://schemas.openxmlformats.org/officeDocument/2006/relationships/font" Target="fonts/HelveticaNeue-regular.fntdata"/><Relationship Id="rId35" Type="http://schemas.openxmlformats.org/officeDocument/2006/relationships/slide" Target="slides/slide15.xml"/><Relationship Id="rId181" Type="http://schemas.openxmlformats.org/officeDocument/2006/relationships/font" Target="fonts/RalewayMedium-boldItalic.fntdata"/><Relationship Id="rId34" Type="http://schemas.openxmlformats.org/officeDocument/2006/relationships/slide" Target="slides/slide14.xml"/><Relationship Id="rId180" Type="http://schemas.openxmlformats.org/officeDocument/2006/relationships/font" Target="fonts/RalewayMedium-italic.fntdata"/><Relationship Id="rId37" Type="http://schemas.openxmlformats.org/officeDocument/2006/relationships/slide" Target="slides/slide17.xml"/><Relationship Id="rId176" Type="http://schemas.openxmlformats.org/officeDocument/2006/relationships/font" Target="fonts/RalewayLight-italic.fntdata"/><Relationship Id="rId36" Type="http://schemas.openxmlformats.org/officeDocument/2006/relationships/slide" Target="slides/slide16.xml"/><Relationship Id="rId175" Type="http://schemas.openxmlformats.org/officeDocument/2006/relationships/font" Target="fonts/RalewayLight-bold.fntdata"/><Relationship Id="rId39" Type="http://schemas.openxmlformats.org/officeDocument/2006/relationships/slide" Target="slides/slide19.xml"/><Relationship Id="rId174" Type="http://schemas.openxmlformats.org/officeDocument/2006/relationships/font" Target="fonts/RalewayLight-regular.fntdata"/><Relationship Id="rId38" Type="http://schemas.openxmlformats.org/officeDocument/2006/relationships/slide" Target="slides/slide18.xml"/><Relationship Id="rId173" Type="http://schemas.openxmlformats.org/officeDocument/2006/relationships/font" Target="fonts/Lato-boldItalic.fntdata"/><Relationship Id="rId179" Type="http://schemas.openxmlformats.org/officeDocument/2006/relationships/font" Target="fonts/RalewayMedium-bold.fntdata"/><Relationship Id="rId178" Type="http://schemas.openxmlformats.org/officeDocument/2006/relationships/font" Target="fonts/RalewayMedium-regular.fntdata"/><Relationship Id="rId177" Type="http://schemas.openxmlformats.org/officeDocument/2006/relationships/font" Target="fonts/RalewayLight-boldItalic.fntdata"/><Relationship Id="rId20" Type="http://schemas.openxmlformats.org/officeDocument/2006/relationships/notesMaster" Target="notesMasters/notesMaster1.xml"/><Relationship Id="rId22" Type="http://schemas.openxmlformats.org/officeDocument/2006/relationships/slide" Target="slides/slide2.xml"/><Relationship Id="rId21" Type="http://schemas.openxmlformats.org/officeDocument/2006/relationships/slide" Target="slides/slide1.xml"/><Relationship Id="rId24" Type="http://schemas.openxmlformats.org/officeDocument/2006/relationships/slide" Target="slides/slide4.xml"/><Relationship Id="rId23" Type="http://schemas.openxmlformats.org/officeDocument/2006/relationships/slide" Target="slides/slide3.xml"/><Relationship Id="rId129" Type="http://schemas.openxmlformats.org/officeDocument/2006/relationships/slide" Target="slides/slide109.xml"/><Relationship Id="rId128" Type="http://schemas.openxmlformats.org/officeDocument/2006/relationships/slide" Target="slides/slide108.xml"/><Relationship Id="rId127" Type="http://schemas.openxmlformats.org/officeDocument/2006/relationships/slide" Target="slides/slide107.xml"/><Relationship Id="rId126" Type="http://schemas.openxmlformats.org/officeDocument/2006/relationships/slide" Target="slides/slide106.xml"/><Relationship Id="rId26" Type="http://schemas.openxmlformats.org/officeDocument/2006/relationships/slide" Target="slides/slide6.xml"/><Relationship Id="rId121" Type="http://schemas.openxmlformats.org/officeDocument/2006/relationships/slide" Target="slides/slide101.xml"/><Relationship Id="rId25" Type="http://schemas.openxmlformats.org/officeDocument/2006/relationships/slide" Target="slides/slide5.xml"/><Relationship Id="rId120" Type="http://schemas.openxmlformats.org/officeDocument/2006/relationships/slide" Target="slides/slide100.xml"/><Relationship Id="rId28" Type="http://schemas.openxmlformats.org/officeDocument/2006/relationships/slide" Target="slides/slide8.xml"/><Relationship Id="rId27" Type="http://schemas.openxmlformats.org/officeDocument/2006/relationships/slide" Target="slides/slide7.xml"/><Relationship Id="rId125" Type="http://schemas.openxmlformats.org/officeDocument/2006/relationships/slide" Target="slides/slide105.xml"/><Relationship Id="rId29" Type="http://schemas.openxmlformats.org/officeDocument/2006/relationships/slide" Target="slides/slide9.xml"/><Relationship Id="rId124" Type="http://schemas.openxmlformats.org/officeDocument/2006/relationships/slide" Target="slides/slide104.xml"/><Relationship Id="rId123" Type="http://schemas.openxmlformats.org/officeDocument/2006/relationships/slide" Target="slides/slide103.xml"/><Relationship Id="rId122" Type="http://schemas.openxmlformats.org/officeDocument/2006/relationships/slide" Target="slides/slide102.xml"/><Relationship Id="rId95" Type="http://schemas.openxmlformats.org/officeDocument/2006/relationships/slide" Target="slides/slide75.xml"/><Relationship Id="rId94" Type="http://schemas.openxmlformats.org/officeDocument/2006/relationships/slide" Target="slides/slide74.xml"/><Relationship Id="rId97" Type="http://schemas.openxmlformats.org/officeDocument/2006/relationships/slide" Target="slides/slide77.xml"/><Relationship Id="rId96" Type="http://schemas.openxmlformats.org/officeDocument/2006/relationships/slide" Target="slides/slide76.xml"/><Relationship Id="rId11" Type="http://schemas.openxmlformats.org/officeDocument/2006/relationships/slideMaster" Target="slideMasters/slideMaster6.xml"/><Relationship Id="rId99" Type="http://schemas.openxmlformats.org/officeDocument/2006/relationships/slide" Target="slides/slide79.xml"/><Relationship Id="rId10" Type="http://schemas.openxmlformats.org/officeDocument/2006/relationships/slideMaster" Target="slideMasters/slideMaster5.xml"/><Relationship Id="rId98" Type="http://schemas.openxmlformats.org/officeDocument/2006/relationships/slide" Target="slides/slide78.xml"/><Relationship Id="rId13" Type="http://schemas.openxmlformats.org/officeDocument/2006/relationships/slideMaster" Target="slideMasters/slideMaster8.xml"/><Relationship Id="rId12" Type="http://schemas.openxmlformats.org/officeDocument/2006/relationships/slideMaster" Target="slideMasters/slideMaster7.xml"/><Relationship Id="rId91" Type="http://schemas.openxmlformats.org/officeDocument/2006/relationships/slide" Target="slides/slide71.xml"/><Relationship Id="rId90" Type="http://schemas.openxmlformats.org/officeDocument/2006/relationships/slide" Target="slides/slide70.xml"/><Relationship Id="rId93" Type="http://schemas.openxmlformats.org/officeDocument/2006/relationships/slide" Target="slides/slide73.xml"/><Relationship Id="rId92" Type="http://schemas.openxmlformats.org/officeDocument/2006/relationships/slide" Target="slides/slide72.xml"/><Relationship Id="rId118" Type="http://schemas.openxmlformats.org/officeDocument/2006/relationships/slide" Target="slides/slide98.xml"/><Relationship Id="rId117" Type="http://schemas.openxmlformats.org/officeDocument/2006/relationships/slide" Target="slides/slide97.xml"/><Relationship Id="rId116" Type="http://schemas.openxmlformats.org/officeDocument/2006/relationships/slide" Target="slides/slide96.xml"/><Relationship Id="rId115" Type="http://schemas.openxmlformats.org/officeDocument/2006/relationships/slide" Target="slides/slide95.xml"/><Relationship Id="rId119" Type="http://schemas.openxmlformats.org/officeDocument/2006/relationships/slide" Target="slides/slide99.xml"/><Relationship Id="rId15" Type="http://schemas.openxmlformats.org/officeDocument/2006/relationships/slideMaster" Target="slideMasters/slideMaster10.xml"/><Relationship Id="rId110" Type="http://schemas.openxmlformats.org/officeDocument/2006/relationships/slide" Target="slides/slide90.xml"/><Relationship Id="rId14" Type="http://schemas.openxmlformats.org/officeDocument/2006/relationships/slideMaster" Target="slideMasters/slideMaster9.xml"/><Relationship Id="rId17" Type="http://schemas.openxmlformats.org/officeDocument/2006/relationships/slideMaster" Target="slideMasters/slideMaster12.xml"/><Relationship Id="rId16" Type="http://schemas.openxmlformats.org/officeDocument/2006/relationships/slideMaster" Target="slideMasters/slideMaster11.xml"/><Relationship Id="rId19" Type="http://schemas.openxmlformats.org/officeDocument/2006/relationships/slideMaster" Target="slideMasters/slideMaster14.xml"/><Relationship Id="rId114" Type="http://schemas.openxmlformats.org/officeDocument/2006/relationships/slide" Target="slides/slide94.xml"/><Relationship Id="rId18" Type="http://schemas.openxmlformats.org/officeDocument/2006/relationships/slideMaster" Target="slideMasters/slideMaster13.xml"/><Relationship Id="rId113" Type="http://schemas.openxmlformats.org/officeDocument/2006/relationships/slide" Target="slides/slide93.xml"/><Relationship Id="rId112" Type="http://schemas.openxmlformats.org/officeDocument/2006/relationships/slide" Target="slides/slide92.xml"/><Relationship Id="rId111" Type="http://schemas.openxmlformats.org/officeDocument/2006/relationships/slide" Target="slides/slide91.xml"/><Relationship Id="rId84" Type="http://schemas.openxmlformats.org/officeDocument/2006/relationships/slide" Target="slides/slide64.xml"/><Relationship Id="rId83" Type="http://schemas.openxmlformats.org/officeDocument/2006/relationships/slide" Target="slides/slide63.xml"/><Relationship Id="rId86" Type="http://schemas.openxmlformats.org/officeDocument/2006/relationships/slide" Target="slides/slide66.xml"/><Relationship Id="rId85" Type="http://schemas.openxmlformats.org/officeDocument/2006/relationships/slide" Target="slides/slide65.xml"/><Relationship Id="rId88" Type="http://schemas.openxmlformats.org/officeDocument/2006/relationships/slide" Target="slides/slide68.xml"/><Relationship Id="rId150" Type="http://schemas.openxmlformats.org/officeDocument/2006/relationships/slide" Target="slides/slide130.xml"/><Relationship Id="rId87" Type="http://schemas.openxmlformats.org/officeDocument/2006/relationships/slide" Target="slides/slide67.xml"/><Relationship Id="rId89" Type="http://schemas.openxmlformats.org/officeDocument/2006/relationships/slide" Target="slides/slide69.xml"/><Relationship Id="rId80" Type="http://schemas.openxmlformats.org/officeDocument/2006/relationships/slide" Target="slides/slide60.xml"/><Relationship Id="rId82" Type="http://schemas.openxmlformats.org/officeDocument/2006/relationships/slide" Target="slides/slide62.xml"/><Relationship Id="rId81" Type="http://schemas.openxmlformats.org/officeDocument/2006/relationships/slide" Target="slides/slide61.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29.xml"/><Relationship Id="rId4" Type="http://schemas.openxmlformats.org/officeDocument/2006/relationships/tableStyles" Target="tableStyles.xml"/><Relationship Id="rId148" Type="http://schemas.openxmlformats.org/officeDocument/2006/relationships/slide" Target="slides/slide128.xml"/><Relationship Id="rId9" Type="http://schemas.openxmlformats.org/officeDocument/2006/relationships/slideMaster" Target="slideMasters/slideMaster4.xml"/><Relationship Id="rId143" Type="http://schemas.openxmlformats.org/officeDocument/2006/relationships/slide" Target="slides/slide123.xml"/><Relationship Id="rId142" Type="http://schemas.openxmlformats.org/officeDocument/2006/relationships/slide" Target="slides/slide122.xml"/><Relationship Id="rId141" Type="http://schemas.openxmlformats.org/officeDocument/2006/relationships/slide" Target="slides/slide121.xml"/><Relationship Id="rId140" Type="http://schemas.openxmlformats.org/officeDocument/2006/relationships/slide" Target="slides/slide120.xml"/><Relationship Id="rId5" Type="http://schemas.openxmlformats.org/officeDocument/2006/relationships/commentAuthors" Target="commentAuthors.xml"/><Relationship Id="rId147" Type="http://schemas.openxmlformats.org/officeDocument/2006/relationships/slide" Target="slides/slide127.xml"/><Relationship Id="rId6" Type="http://schemas.openxmlformats.org/officeDocument/2006/relationships/slideMaster" Target="slideMasters/slideMaster1.xml"/><Relationship Id="rId146" Type="http://schemas.openxmlformats.org/officeDocument/2006/relationships/slide" Target="slides/slide126.xml"/><Relationship Id="rId7" Type="http://schemas.openxmlformats.org/officeDocument/2006/relationships/slideMaster" Target="slideMasters/slideMaster2.xml"/><Relationship Id="rId145" Type="http://schemas.openxmlformats.org/officeDocument/2006/relationships/slide" Target="slides/slide125.xml"/><Relationship Id="rId8" Type="http://schemas.openxmlformats.org/officeDocument/2006/relationships/slideMaster" Target="slideMasters/slideMaster3.xml"/><Relationship Id="rId144" Type="http://schemas.openxmlformats.org/officeDocument/2006/relationships/slide" Target="slides/slide124.xml"/><Relationship Id="rId73" Type="http://schemas.openxmlformats.org/officeDocument/2006/relationships/slide" Target="slides/slide53.xml"/><Relationship Id="rId72" Type="http://schemas.openxmlformats.org/officeDocument/2006/relationships/slide" Target="slides/slide52.xml"/><Relationship Id="rId75" Type="http://schemas.openxmlformats.org/officeDocument/2006/relationships/slide" Target="slides/slide55.xml"/><Relationship Id="rId74" Type="http://schemas.openxmlformats.org/officeDocument/2006/relationships/slide" Target="slides/slide54.xml"/><Relationship Id="rId77" Type="http://schemas.openxmlformats.org/officeDocument/2006/relationships/slide" Target="slides/slide57.xml"/><Relationship Id="rId76" Type="http://schemas.openxmlformats.org/officeDocument/2006/relationships/slide" Target="slides/slide56.xml"/><Relationship Id="rId79" Type="http://schemas.openxmlformats.org/officeDocument/2006/relationships/slide" Target="slides/slide59.xml"/><Relationship Id="rId78" Type="http://schemas.openxmlformats.org/officeDocument/2006/relationships/slide" Target="slides/slide58.xml"/><Relationship Id="rId71" Type="http://schemas.openxmlformats.org/officeDocument/2006/relationships/slide" Target="slides/slide51.xml"/><Relationship Id="rId70" Type="http://schemas.openxmlformats.org/officeDocument/2006/relationships/slide" Target="slides/slide50.xml"/><Relationship Id="rId139" Type="http://schemas.openxmlformats.org/officeDocument/2006/relationships/slide" Target="slides/slide119.xml"/><Relationship Id="rId138" Type="http://schemas.openxmlformats.org/officeDocument/2006/relationships/slide" Target="slides/slide118.xml"/><Relationship Id="rId137" Type="http://schemas.openxmlformats.org/officeDocument/2006/relationships/slide" Target="slides/slide117.xml"/><Relationship Id="rId132" Type="http://schemas.openxmlformats.org/officeDocument/2006/relationships/slide" Target="slides/slide112.xml"/><Relationship Id="rId131" Type="http://schemas.openxmlformats.org/officeDocument/2006/relationships/slide" Target="slides/slide111.xml"/><Relationship Id="rId130" Type="http://schemas.openxmlformats.org/officeDocument/2006/relationships/slide" Target="slides/slide110.xml"/><Relationship Id="rId136" Type="http://schemas.openxmlformats.org/officeDocument/2006/relationships/slide" Target="slides/slide116.xml"/><Relationship Id="rId135" Type="http://schemas.openxmlformats.org/officeDocument/2006/relationships/slide" Target="slides/slide115.xml"/><Relationship Id="rId134" Type="http://schemas.openxmlformats.org/officeDocument/2006/relationships/slide" Target="slides/slide114.xml"/><Relationship Id="rId133" Type="http://schemas.openxmlformats.org/officeDocument/2006/relationships/slide" Target="slides/slide113.xml"/><Relationship Id="rId62" Type="http://schemas.openxmlformats.org/officeDocument/2006/relationships/slide" Target="slides/slide42.xml"/><Relationship Id="rId61" Type="http://schemas.openxmlformats.org/officeDocument/2006/relationships/slide" Target="slides/slide41.xml"/><Relationship Id="rId64" Type="http://schemas.openxmlformats.org/officeDocument/2006/relationships/slide" Target="slides/slide44.xml"/><Relationship Id="rId63" Type="http://schemas.openxmlformats.org/officeDocument/2006/relationships/slide" Target="slides/slide43.xml"/><Relationship Id="rId66" Type="http://schemas.openxmlformats.org/officeDocument/2006/relationships/slide" Target="slides/slide46.xml"/><Relationship Id="rId172" Type="http://schemas.openxmlformats.org/officeDocument/2006/relationships/font" Target="fonts/Lato-italic.fntdata"/><Relationship Id="rId65" Type="http://schemas.openxmlformats.org/officeDocument/2006/relationships/slide" Target="slides/slide45.xml"/><Relationship Id="rId171" Type="http://schemas.openxmlformats.org/officeDocument/2006/relationships/font" Target="fonts/Lato-bold.fntdata"/><Relationship Id="rId68" Type="http://schemas.openxmlformats.org/officeDocument/2006/relationships/slide" Target="slides/slide48.xml"/><Relationship Id="rId170" Type="http://schemas.openxmlformats.org/officeDocument/2006/relationships/font" Target="fonts/Lato-regular.fntdata"/><Relationship Id="rId67" Type="http://schemas.openxmlformats.org/officeDocument/2006/relationships/slide" Target="slides/slide47.xml"/><Relationship Id="rId60" Type="http://schemas.openxmlformats.org/officeDocument/2006/relationships/slide" Target="slides/slide40.xml"/><Relationship Id="rId165" Type="http://schemas.openxmlformats.org/officeDocument/2006/relationships/font" Target="fonts/Roboto-boldItalic.fntdata"/><Relationship Id="rId69" Type="http://schemas.openxmlformats.org/officeDocument/2006/relationships/slide" Target="slides/slide49.xml"/><Relationship Id="rId164" Type="http://schemas.openxmlformats.org/officeDocument/2006/relationships/font" Target="fonts/Roboto-italic.fntdata"/><Relationship Id="rId163" Type="http://schemas.openxmlformats.org/officeDocument/2006/relationships/font" Target="fonts/Roboto-bold.fntdata"/><Relationship Id="rId162" Type="http://schemas.openxmlformats.org/officeDocument/2006/relationships/font" Target="fonts/Roboto-regular.fntdata"/><Relationship Id="rId169" Type="http://schemas.openxmlformats.org/officeDocument/2006/relationships/font" Target="fonts/Cabin-boldItalic.fntdata"/><Relationship Id="rId168" Type="http://schemas.openxmlformats.org/officeDocument/2006/relationships/font" Target="fonts/Cabin-italic.fntdata"/><Relationship Id="rId167" Type="http://schemas.openxmlformats.org/officeDocument/2006/relationships/font" Target="fonts/Cabin-bold.fntdata"/><Relationship Id="rId166" Type="http://schemas.openxmlformats.org/officeDocument/2006/relationships/font" Target="fonts/Cabin-regular.fntdata"/><Relationship Id="rId51" Type="http://schemas.openxmlformats.org/officeDocument/2006/relationships/slide" Target="slides/slide31.xml"/><Relationship Id="rId50" Type="http://schemas.openxmlformats.org/officeDocument/2006/relationships/slide" Target="slides/slide30.xml"/><Relationship Id="rId53" Type="http://schemas.openxmlformats.org/officeDocument/2006/relationships/slide" Target="slides/slide33.xml"/><Relationship Id="rId52" Type="http://schemas.openxmlformats.org/officeDocument/2006/relationships/slide" Target="slides/slide32.xml"/><Relationship Id="rId55" Type="http://schemas.openxmlformats.org/officeDocument/2006/relationships/slide" Target="slides/slide35.xml"/><Relationship Id="rId161" Type="http://schemas.openxmlformats.org/officeDocument/2006/relationships/font" Target="fonts/RalewaySemiBold-boldItalic.fntdata"/><Relationship Id="rId54" Type="http://schemas.openxmlformats.org/officeDocument/2006/relationships/slide" Target="slides/slide34.xml"/><Relationship Id="rId160" Type="http://schemas.openxmlformats.org/officeDocument/2006/relationships/font" Target="fonts/RalewaySemiBold-italic.fntdata"/><Relationship Id="rId57" Type="http://schemas.openxmlformats.org/officeDocument/2006/relationships/slide" Target="slides/slide37.xml"/><Relationship Id="rId56" Type="http://schemas.openxmlformats.org/officeDocument/2006/relationships/slide" Target="slides/slide36.xml"/><Relationship Id="rId159" Type="http://schemas.openxmlformats.org/officeDocument/2006/relationships/font" Target="fonts/RalewaySemiBold-bold.fntdata"/><Relationship Id="rId59" Type="http://schemas.openxmlformats.org/officeDocument/2006/relationships/slide" Target="slides/slide39.xml"/><Relationship Id="rId154" Type="http://schemas.openxmlformats.org/officeDocument/2006/relationships/font" Target="fonts/Raleway-regular.fntdata"/><Relationship Id="rId58" Type="http://schemas.openxmlformats.org/officeDocument/2006/relationships/slide" Target="slides/slide38.xml"/><Relationship Id="rId153" Type="http://schemas.openxmlformats.org/officeDocument/2006/relationships/slide" Target="slides/slide133.xml"/><Relationship Id="rId152" Type="http://schemas.openxmlformats.org/officeDocument/2006/relationships/slide" Target="slides/slide132.xml"/><Relationship Id="rId151" Type="http://schemas.openxmlformats.org/officeDocument/2006/relationships/slide" Target="slides/slide131.xml"/><Relationship Id="rId158" Type="http://schemas.openxmlformats.org/officeDocument/2006/relationships/font" Target="fonts/RalewaySemiBold-regular.fntdata"/><Relationship Id="rId157" Type="http://schemas.openxmlformats.org/officeDocument/2006/relationships/font" Target="fonts/Raleway-boldItalic.fntdata"/><Relationship Id="rId156" Type="http://schemas.openxmlformats.org/officeDocument/2006/relationships/font" Target="fonts/Raleway-italic.fntdata"/><Relationship Id="rId155" Type="http://schemas.openxmlformats.org/officeDocument/2006/relationships/font" Target="fonts/Raleway-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6-27T20:08:36.886">
    <p:pos x="6000" y="0"/>
    <p:text>increase font size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6-27T20:11:35.342">
    <p:pos x="456" y="787"/>
    <p:text>selection criteria, decsription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06-27T20:14:08.337">
    <p:pos x="3306" y="625"/>
    <p:text>make screenshot bigger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brary.educause.edu/topics/teaching-and-learning/massive-open-online-course-mooc" TargetMode="External"/><Relationship Id="rId3" Type="http://schemas.openxmlformats.org/officeDocument/2006/relationships/hyperlink" Target="https://www.thecompleteuniversityguide.co.uk/distance-learning/what-is-distance-learning/"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hedc.com/wp-content/uploads/images/2018/06/Governor-Northam-Announces-31-New-Jobs-in-the-City-of-Covington.pdf"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2" name="Google Shape;55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a3245cb76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a3245cb76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combined the </a:t>
            </a:r>
            <a:r>
              <a:rPr lang="en-US"/>
              <a:t>institutional</a:t>
            </a:r>
            <a:r>
              <a:rPr lang="en-US"/>
              <a:t> characteristics survey with the fall enrollment survey to create this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dot represents an institution.</a:t>
            </a:r>
            <a:endParaRPr/>
          </a:p>
          <a:p>
            <a:pPr indent="0" lvl="0" marL="0" rtl="0" algn="l">
              <a:spcBef>
                <a:spcPts val="0"/>
              </a:spcBef>
              <a:spcAft>
                <a:spcPts val="0"/>
              </a:spcAft>
              <a:buNone/>
            </a:pPr>
            <a:r>
              <a:rPr lang="en-US"/>
              <a:t>The dot colors represent the type of institution (ie., less than 2 years, at least 2 but less than 4 years, and four or more years).</a:t>
            </a:r>
            <a:endParaRPr/>
          </a:p>
          <a:p>
            <a:pPr indent="0" lvl="0" marL="0" rtl="0" algn="l">
              <a:spcBef>
                <a:spcPts val="0"/>
              </a:spcBef>
              <a:spcAft>
                <a:spcPts val="0"/>
              </a:spcAft>
              <a:buNone/>
            </a:pPr>
            <a:r>
              <a:rPr lang="en-US"/>
              <a:t>The size of the dots represent the number of students enrolled at the institution in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smallest institution is </a:t>
            </a:r>
            <a:r>
              <a:rPr lang="en-US" sz="900">
                <a:latin typeface="Verdana"/>
                <a:ea typeface="Verdana"/>
                <a:cs typeface="Verdana"/>
                <a:sym typeface="Verdana"/>
              </a:rPr>
              <a:t>Danville Regional Medical Center School of Health Professions</a:t>
            </a:r>
            <a:endParaRPr sz="900">
              <a:latin typeface="Verdana"/>
              <a:ea typeface="Verdana"/>
              <a:cs typeface="Verdana"/>
              <a:sym typeface="Verdana"/>
            </a:endParaRPr>
          </a:p>
          <a:p>
            <a:pPr indent="0" lvl="0" marL="0" rtl="0" algn="l">
              <a:spcBef>
                <a:spcPts val="0"/>
              </a:spcBef>
              <a:spcAft>
                <a:spcPts val="0"/>
              </a:spcAft>
              <a:buNone/>
            </a:pPr>
            <a:r>
              <a:rPr lang="en-US"/>
              <a:t>The largest institution is Liberty University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Average enrollment sizes:</a:t>
            </a:r>
            <a:endParaRPr/>
          </a:p>
          <a:p>
            <a:pPr indent="-304800" lvl="1" marL="914400" rtl="0" algn="l">
              <a:spcBef>
                <a:spcPts val="0"/>
              </a:spcBef>
              <a:spcAft>
                <a:spcPts val="0"/>
              </a:spcAft>
              <a:buClr>
                <a:schemeClr val="dk1"/>
              </a:buClr>
              <a:buSzPts val="1200"/>
              <a:buFont typeface="Calibri"/>
              <a:buChar char="○"/>
            </a:pPr>
            <a:r>
              <a:rPr lang="en-US"/>
              <a:t>97 at less than 2 year institutions</a:t>
            </a:r>
            <a:endParaRPr/>
          </a:p>
          <a:p>
            <a:pPr indent="-304800" lvl="1" marL="914400" rtl="0" algn="l">
              <a:spcBef>
                <a:spcPts val="0"/>
              </a:spcBef>
              <a:spcAft>
                <a:spcPts val="0"/>
              </a:spcAft>
              <a:buClr>
                <a:schemeClr val="dk1"/>
              </a:buClr>
              <a:buSzPts val="1200"/>
              <a:buFont typeface="Calibri"/>
              <a:buChar char="○"/>
            </a:pPr>
            <a:r>
              <a:rPr lang="en-US"/>
              <a:t>3,718 at least 2 years but less than 4 years institutions</a:t>
            </a:r>
            <a:endParaRPr/>
          </a:p>
          <a:p>
            <a:pPr indent="-304800" lvl="1" marL="914400" rtl="0" algn="l">
              <a:spcBef>
                <a:spcPts val="0"/>
              </a:spcBef>
              <a:spcAft>
                <a:spcPts val="0"/>
              </a:spcAft>
              <a:buClr>
                <a:schemeClr val="dk1"/>
              </a:buClr>
              <a:buSzPts val="1200"/>
              <a:buFont typeface="Calibri"/>
              <a:buChar char="○"/>
            </a:pPr>
            <a:r>
              <a:rPr lang="en-US"/>
              <a:t>4,924 at four or more years institutions</a:t>
            </a:r>
            <a:endParaRPr/>
          </a:p>
          <a:p>
            <a:pPr indent="0" lvl="0" marL="0" rtl="0" algn="l">
              <a:spcBef>
                <a:spcPts val="0"/>
              </a:spcBef>
              <a:spcAft>
                <a:spcPts val="0"/>
              </a:spcAft>
              <a:buNone/>
            </a:pPr>
            <a:r>
              <a:t/>
            </a:r>
            <a:endParaRPr/>
          </a:p>
        </p:txBody>
      </p:sp>
      <p:sp>
        <p:nvSpPr>
          <p:cNvPr id="621" name="Google Shape;621;g3a3245cb76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3d2fcea7a8_5_1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3d2fcea7a8_5_1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p:txBody>
      </p:sp>
      <p:sp>
        <p:nvSpPr>
          <p:cNvPr id="1481" name="Google Shape;1481;g3d2fcea7a8_5_1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3d2fcea7a8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3d2fcea7a8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We selected the Clarendon Metro Station as the centroid and based on the distribution of alcohol related crimes and police district boundaries decided to consider a quarter mile buffer as the area of interest.</a:t>
            </a:r>
            <a:endParaRPr sz="1050">
              <a:solidFill>
                <a:srgbClr val="333333"/>
              </a:solidFill>
              <a:highlight>
                <a:srgbClr val="FFFFFF"/>
              </a:highlight>
              <a:latin typeface="Helvetica Neue"/>
              <a:ea typeface="Helvetica Neue"/>
              <a:cs typeface="Helvetica Neue"/>
              <a:sym typeface="Helvetica Neue"/>
            </a:endParaRPr>
          </a:p>
        </p:txBody>
      </p:sp>
      <p:sp>
        <p:nvSpPr>
          <p:cNvPr id="1488" name="Google Shape;1488;g3d2fcea7a8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3d2fcea7a8_4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3d2fcea7a8_42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Bayoán</a:t>
            </a:r>
            <a:endParaRPr/>
          </a:p>
        </p:txBody>
      </p:sp>
      <p:sp>
        <p:nvSpPr>
          <p:cNvPr id="1494" name="Google Shape;1494;g3d2fcea7a8_42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3d2fcea7a8_5_1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3d2fcea7a8_5_1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a:t>
            </a:r>
            <a:endParaRPr/>
          </a:p>
          <a:p>
            <a:pPr indent="0" lvl="0" marL="0" rtl="0" algn="l">
              <a:spcBef>
                <a:spcPts val="0"/>
              </a:spcBef>
              <a:spcAft>
                <a:spcPts val="0"/>
              </a:spcAft>
              <a:buNone/>
            </a:pPr>
            <a:r>
              <a:rPr lang="en-US"/>
              <a:t>in order to address the effectiveness of the ARI program, we also need to consider the social and economic impacts</a:t>
            </a:r>
            <a:endParaRPr/>
          </a:p>
          <a:p>
            <a:pPr indent="0" lvl="0" marL="0" rtl="0" algn="l">
              <a:spcBef>
                <a:spcPts val="0"/>
              </a:spcBef>
              <a:spcAft>
                <a:spcPts val="0"/>
              </a:spcAft>
              <a:buNone/>
            </a:pPr>
            <a:r>
              <a:rPr lang="en-US"/>
              <a:t>SIA---how the program will impact citizens quality of life in Arlington, example increasing safety during nightlife</a:t>
            </a:r>
            <a:endParaRPr/>
          </a:p>
          <a:p>
            <a:pPr indent="0" lvl="0" marL="0" rtl="0" algn="l">
              <a:spcBef>
                <a:spcPts val="0"/>
              </a:spcBef>
              <a:spcAft>
                <a:spcPts val="0"/>
              </a:spcAft>
              <a:buNone/>
            </a:pPr>
            <a:r>
              <a:rPr lang="en-US"/>
              <a:t>	-this analysis began last year in the Urban Affairs and Planning Class at Virginia Tech under Dr. Zhang </a:t>
            </a:r>
            <a:endParaRPr/>
          </a:p>
          <a:p>
            <a:pPr indent="0" lvl="0" marL="0" rtl="0" algn="l">
              <a:spcBef>
                <a:spcPts val="0"/>
              </a:spcBef>
              <a:spcAft>
                <a:spcPts val="0"/>
              </a:spcAft>
              <a:buNone/>
            </a:pPr>
            <a:r>
              <a:rPr lang="en-US"/>
              <a:t>		-her students collected data on other alcohol control programs to begin to make a framework </a:t>
            </a:r>
            <a:endParaRPr/>
          </a:p>
          <a:p>
            <a:pPr indent="0" lvl="0" marL="0" rtl="0" algn="l">
              <a:spcBef>
                <a:spcPts val="0"/>
              </a:spcBef>
              <a:spcAft>
                <a:spcPts val="0"/>
              </a:spcAft>
              <a:buNone/>
            </a:pPr>
            <a:r>
              <a:rPr lang="en-US"/>
              <a:t>EIA---</a:t>
            </a:r>
            <a:r>
              <a:rPr lang="en-US" sz="1100">
                <a:latin typeface="Arial"/>
                <a:ea typeface="Arial"/>
                <a:cs typeface="Arial"/>
                <a:sym typeface="Arial"/>
              </a:rPr>
              <a:t>How has property tax and sale price been changing?</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If safety is increasing, you can expect it to be more expensive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Not expected to change significantly though because it is already quite expensive</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Business Effects?</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Effects on employment and business growth</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Expectations: total employment should increase slightly, and safer environment should help increase people to move and work there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Business Growth</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Desirability will increase in Arlington </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Increase safety = higher population = higher income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501" name="Google Shape;1501;g3d2fcea7a8_5_1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3d2fcea7a8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d2fcea7a8_2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Kelsey</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US" sz="1400">
                <a:solidFill>
                  <a:srgbClr val="333333"/>
                </a:solidFill>
                <a:highlight>
                  <a:srgbClr val="FFFFFF"/>
                </a:highlight>
                <a:latin typeface="Helvetica Neue"/>
                <a:ea typeface="Helvetica Neue"/>
                <a:cs typeface="Helvetica Neue"/>
                <a:sym typeface="Helvetica Neue"/>
              </a:rPr>
              <a:t>Speaking notes:</a:t>
            </a:r>
            <a:endParaRPr b="1" sz="1400">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Here is an overview of the data that we have been working with -- green is the data that we have worked with and red is the data that we are going to work with in the future</a:t>
            </a:r>
            <a:endParaRPr>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DATA WE’VE WORKED WITH</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For crime incidents we were looking at the crime data that we geocoded for the clarendon area and had descriptions of, like DUI, Drunk in Public, Traffic and Parking violations, etc. We are looking how these were affected by weekends and special events like a football game or St. Patricks day or something like that</a:t>
            </a:r>
            <a:endParaRPr>
              <a:solidFill>
                <a:srgbClr val="333333"/>
              </a:solidFill>
              <a:highlight>
                <a:srgbClr val="FFFFFF"/>
              </a:highlight>
              <a:latin typeface="Helvetica Neue"/>
              <a:ea typeface="Helvetica Neue"/>
              <a:cs typeface="Helvetica Neue"/>
              <a:sym typeface="Helvetica Neue"/>
            </a:endParaRPr>
          </a:p>
          <a:p>
            <a:pPr indent="-317500" lvl="0" marL="457200" rtl="0" algn="l">
              <a:spcBef>
                <a:spcPts val="0"/>
              </a:spcBef>
              <a:spcAft>
                <a:spcPts val="0"/>
              </a:spcAft>
              <a:buClr>
                <a:srgbClr val="333333"/>
              </a:buClr>
              <a:buSzPts val="1400"/>
              <a:buFont typeface="Helvetica Neue"/>
              <a:buChar char="●"/>
            </a:pPr>
            <a:r>
              <a:rPr lang="en-US">
                <a:solidFill>
                  <a:srgbClr val="333333"/>
                </a:solidFill>
                <a:highlight>
                  <a:schemeClr val="lt1"/>
                </a:highlight>
                <a:latin typeface="Helvetica Neue"/>
                <a:ea typeface="Helvetica Neue"/>
                <a:cs typeface="Helvetica Neue"/>
                <a:sym typeface="Helvetica Neue"/>
              </a:rPr>
              <a:t>From social media, we did some scraping to see the public perception of the Arlington police department. We looked at sites like the ACPD website, comments on articles related to alcohol in arlington (for example, an article about parking zones being added at peak times), and also twitter and facebook posts that mention the ACPD or the Clarendon bar scene</a:t>
            </a:r>
            <a:endParaRPr>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rPr lang="en-US">
                <a:solidFill>
                  <a:srgbClr val="333333"/>
                </a:solidFill>
                <a:highlight>
                  <a:schemeClr val="lt1"/>
                </a:highlight>
                <a:latin typeface="Helvetica Neue"/>
                <a:ea typeface="Helvetica Neue"/>
                <a:cs typeface="Helvetica Neue"/>
                <a:sym typeface="Helvetica Neue"/>
              </a:rPr>
              <a:t>DATA WE ARE GOING TO WORK WITH</a:t>
            </a:r>
            <a:endParaRPr>
              <a:solidFill>
                <a:srgbClr val="333333"/>
              </a:solidFill>
              <a:highlight>
                <a:schemeClr val="lt1"/>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For the ABC data that we are going to collect we made sure the data was in the clarendon area as well and we are looking from a time period of January 1st 2015 to the present in order to determine the ABC violations that restaurants in this area have committed. This was to see if the restaurants that implemented the Arlington Restaurant Initiative had less violations during the years that they were involved in the program.</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The last data set we are going to take a look at is weather data in the area, because inclement weather could affect the amount of people going out on a certain day</a:t>
            </a:r>
            <a:endParaRPr>
              <a:solidFill>
                <a:srgbClr val="333333"/>
              </a:solidFill>
              <a:highlight>
                <a:srgbClr val="FFFFFF"/>
              </a:highlight>
              <a:latin typeface="Helvetica Neue"/>
              <a:ea typeface="Helvetica Neue"/>
              <a:cs typeface="Helvetica Neue"/>
              <a:sym typeface="Helvetica Neue"/>
            </a:endParaRPr>
          </a:p>
        </p:txBody>
      </p:sp>
      <p:sp>
        <p:nvSpPr>
          <p:cNvPr id="1508" name="Google Shape;1508;g3d2fcea7a8_2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Google Shape;1513;g3d2fcea7a8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3d2fcea7a8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Kelsey</a:t>
            </a:r>
            <a:endParaRPr/>
          </a:p>
          <a:p>
            <a:pPr indent="0" lvl="0" marL="0" rtl="0" algn="l">
              <a:lnSpc>
                <a:spcPct val="115000"/>
              </a:lnSpc>
              <a:spcBef>
                <a:spcPts val="0"/>
              </a:spcBef>
              <a:spcAft>
                <a:spcPts val="0"/>
              </a:spcAft>
              <a:buNone/>
            </a:pPr>
            <a:r>
              <a:rPr lang="en-US"/>
              <a:t>This is the frequency of alcohol related crimes from 2015 to 2017 from our Crime incidents data.</a:t>
            </a:r>
            <a:endParaRPr/>
          </a:p>
          <a:p>
            <a:pPr indent="0" lvl="0" marL="0" rtl="0" algn="l">
              <a:lnSpc>
                <a:spcPct val="115000"/>
              </a:lnSpc>
              <a:spcBef>
                <a:spcPts val="0"/>
              </a:spcBef>
              <a:spcAft>
                <a:spcPts val="0"/>
              </a:spcAft>
              <a:buNone/>
            </a:pPr>
            <a:r>
              <a:rPr lang="en-US"/>
              <a:t>Every category except sexual assault and drug possession have decreased for the year of 2017.</a:t>
            </a:r>
            <a:endParaRPr/>
          </a:p>
          <a:p>
            <a:pPr indent="0" lvl="0" marL="0" rtl="0" algn="l">
              <a:lnSpc>
                <a:spcPct val="115000"/>
              </a:lnSpc>
              <a:spcBef>
                <a:spcPts val="0"/>
              </a:spcBef>
              <a:spcAft>
                <a:spcPts val="0"/>
              </a:spcAft>
              <a:buNone/>
            </a:pPr>
            <a:r>
              <a:rPr lang="en-US"/>
              <a:t>The categories we really want to focus on are drunk in public, DUI,  and traffic and parking violations. </a:t>
            </a:r>
            <a:endParaRPr/>
          </a:p>
          <a:p>
            <a:pPr indent="0" lvl="0" marL="0" rtl="0" algn="l">
              <a:lnSpc>
                <a:spcPct val="115000"/>
              </a:lnSpc>
              <a:spcBef>
                <a:spcPts val="0"/>
              </a:spcBef>
              <a:spcAft>
                <a:spcPts val="0"/>
              </a:spcAft>
              <a:buNone/>
            </a:pPr>
            <a:r>
              <a:rPr lang="en-US"/>
              <a:t>Drunk in public increased in 2016 but got to its lowest point in three years at 162 incidents in 2017. </a:t>
            </a:r>
            <a:endParaRPr/>
          </a:p>
          <a:p>
            <a:pPr indent="0" lvl="0" marL="0" rtl="0" algn="l">
              <a:lnSpc>
                <a:spcPct val="115000"/>
              </a:lnSpc>
              <a:spcBef>
                <a:spcPts val="0"/>
              </a:spcBef>
              <a:spcAft>
                <a:spcPts val="0"/>
              </a:spcAft>
              <a:buNone/>
            </a:pPr>
            <a:r>
              <a:rPr lang="en-US"/>
              <a:t>The same thing happened for incidents of DUI; it increased in 2016 and decreased to its lowest the next year. </a:t>
            </a:r>
            <a:endParaRPr/>
          </a:p>
          <a:p>
            <a:pPr indent="0" lvl="0" marL="0" rtl="0" algn="l">
              <a:lnSpc>
                <a:spcPct val="115000"/>
              </a:lnSpc>
              <a:spcBef>
                <a:spcPts val="0"/>
              </a:spcBef>
              <a:spcAft>
                <a:spcPts val="0"/>
              </a:spcAft>
              <a:buNone/>
            </a:pPr>
            <a:r>
              <a:rPr lang="en-US"/>
              <a:t>One of the most important things that we found were that there are ZERO traffic and parking violations for 2017. </a:t>
            </a:r>
            <a:endParaRPr/>
          </a:p>
          <a:p>
            <a:pPr indent="0" lvl="0" marL="0" rtl="0" algn="l">
              <a:lnSpc>
                <a:spcPct val="115000"/>
              </a:lnSpc>
              <a:spcBef>
                <a:spcPts val="0"/>
              </a:spcBef>
              <a:spcAft>
                <a:spcPts val="0"/>
              </a:spcAft>
              <a:buNone/>
            </a:pPr>
            <a:r>
              <a:rPr lang="en-US"/>
              <a:t>This was mostly likely due to the fact that the police blocked off certain sections of road where the parking violations were the most problematic. </a:t>
            </a:r>
            <a:endParaRPr/>
          </a:p>
          <a:p>
            <a:pPr indent="0" lvl="0" marL="0" rtl="0" algn="l">
              <a:lnSpc>
                <a:spcPct val="115000"/>
              </a:lnSpc>
              <a:spcBef>
                <a:spcPts val="0"/>
              </a:spcBef>
              <a:spcAft>
                <a:spcPts val="0"/>
              </a:spcAft>
              <a:buNone/>
            </a:pPr>
            <a:r>
              <a:rPr lang="en-US"/>
              <a:t>We found this to be incredibly informative in regards to the effectiveness of the police dealing with the increased populations in Clarendon during peak times. </a:t>
            </a:r>
            <a:endParaRPr/>
          </a:p>
        </p:txBody>
      </p:sp>
      <p:sp>
        <p:nvSpPr>
          <p:cNvPr id="1515" name="Google Shape;1515;g3d2fcea7a8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3d2fcea7a8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3d2fcea7a8_2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this scatterplot shows the percent change of alcohl-related crime incidents </a:t>
            </a:r>
            <a:r>
              <a:rPr lang="en-US" sz="1050">
                <a:solidFill>
                  <a:srgbClr val="333333"/>
                </a:solidFill>
                <a:highlight>
                  <a:srgbClr val="FFFFFF"/>
                </a:highlight>
                <a:latin typeface="Helvetica Neue"/>
                <a:ea typeface="Helvetica Neue"/>
                <a:cs typeface="Helvetica Neue"/>
                <a:sym typeface="Helvetica Neue"/>
              </a:rPr>
              <a:t>that</a:t>
            </a:r>
            <a:r>
              <a:rPr lang="en-US" sz="1050">
                <a:solidFill>
                  <a:srgbClr val="333333"/>
                </a:solidFill>
                <a:highlight>
                  <a:srgbClr val="FFFFFF"/>
                </a:highlight>
                <a:latin typeface="Helvetica Neue"/>
                <a:ea typeface="Helvetica Neue"/>
                <a:cs typeface="Helvetica Neue"/>
                <a:sym typeface="Helvetica Neue"/>
              </a:rPr>
              <a:t> occurred both within the Clarendon area as well as outside the Clarendon area</a:t>
            </a:r>
            <a:endParaRPr sz="1050">
              <a:solidFill>
                <a:srgbClr val="333333"/>
              </a:solidFill>
              <a:highlight>
                <a:srgbClr val="FFFFFF"/>
              </a:highlight>
              <a:latin typeface="Helvetica Neue"/>
              <a:ea typeface="Helvetica Neue"/>
              <a:cs typeface="Helvetica Neue"/>
              <a:sym typeface="Helvetica Neue"/>
            </a:endParaRPr>
          </a:p>
          <a:p>
            <a:pPr indent="-295275" lvl="1" marL="9144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the goal was to make a visualization that crime incidents have gone down after the ARI program was implemented but as you can see it also has gone down outside the Clarendon area since ARI</a:t>
            </a:r>
            <a:endParaRPr sz="1050">
              <a:solidFill>
                <a:srgbClr val="333333"/>
              </a:solidFill>
              <a:highlight>
                <a:srgbClr val="FFFFFF"/>
              </a:highlight>
              <a:latin typeface="Helvetica Neue"/>
              <a:ea typeface="Helvetica Neue"/>
              <a:cs typeface="Helvetica Neue"/>
              <a:sym typeface="Helvetica Neue"/>
            </a:endParaRPr>
          </a:p>
        </p:txBody>
      </p:sp>
      <p:sp>
        <p:nvSpPr>
          <p:cNvPr id="1524" name="Google Shape;1524;g3d2fcea7a8_2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Google Shape;1529;g3d2fcea7a8_5_2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3d2fcea7a8_5_2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Bayoán</a:t>
            </a:r>
            <a:endParaRPr/>
          </a:p>
        </p:txBody>
      </p:sp>
      <p:sp>
        <p:nvSpPr>
          <p:cNvPr id="1531" name="Google Shape;1531;g3d2fcea7a8_5_2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3d2fcea7a8_8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3d2fcea7a8_8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Bayoán</a:t>
            </a:r>
            <a:endParaRPr/>
          </a:p>
          <a:p>
            <a:pPr indent="0" lvl="0" marL="0" rtl="0" algn="l">
              <a:spcBef>
                <a:spcPts val="0"/>
              </a:spcBef>
              <a:spcAft>
                <a:spcPts val="0"/>
              </a:spcAft>
              <a:buNone/>
            </a:pPr>
            <a:r>
              <a:rPr lang="en-US"/>
              <a:t>Our proposed methods are those frequently found in the literature. For example, hotspot and geographic weighted regression analysis are techniques often used in the field for exploiting the spatial and temporal variation. These methods can identify trends and correlations (e.g., the effect of the program in the alcohol-related crimes incidence).</a:t>
            </a:r>
            <a:endParaRPr/>
          </a:p>
        </p:txBody>
      </p:sp>
      <p:sp>
        <p:nvSpPr>
          <p:cNvPr id="1540" name="Google Shape;1540;g3d2fcea7a8_8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3d2fcea7a8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d2fcea7a8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Crime incidents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p:txBody>
      </p:sp>
      <p:sp>
        <p:nvSpPr>
          <p:cNvPr id="1550" name="Google Shape;1550;g3d2fcea7a8_2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a3245cb7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a3245cb76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IPEDS allows us to look at enrollment counts by different student classifications - including non-degree seeking full-time and part-time students</a:t>
            </a:r>
            <a:endParaRPr/>
          </a:p>
        </p:txBody>
      </p:sp>
      <p:sp>
        <p:nvSpPr>
          <p:cNvPr id="630" name="Google Shape;630;g3a3245cb76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3d2fcea7a8_25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g3d2fcea7a8_25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3d2fcea7a8_27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2" name="Google Shape;1562;g3d2fcea7a8_27_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63" name="Google Shape;1563;g3d2fcea7a8_27_3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3d332a6bb5_4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3d332a6bb5_4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1" name="Google Shape;1571;g3d332a6bb5_4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3d2fcea7a8_25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d2fcea7a8_25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table gives investigator the ability to write a query, depending on their own definition of family. </a:t>
            </a:r>
            <a:endParaRPr/>
          </a:p>
        </p:txBody>
      </p:sp>
      <p:sp>
        <p:nvSpPr>
          <p:cNvPr id="1579" name="Google Shape;1579;g3d2fcea7a8_25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g3d2fcea7a8_25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-largely reporting focused</a:t>
            </a:r>
            <a:endParaRPr/>
          </a:p>
        </p:txBody>
      </p:sp>
      <p:sp>
        <p:nvSpPr>
          <p:cNvPr id="1585" name="Google Shape;1585;g3d2fcea7a8_25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Google Shape;1590;g3d2fcea7a8_25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3d2fcea7a8_25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For every stakeholder, we researched and recorded their:</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Family Definition</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Other Relevant Household Definitions</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Relevant Household or Family Unit</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Policy Relevance</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VA-specific case studies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In our example, we will talk discuss Childcare Subsidy and TANF. The Childcare Subsidy program permits eligible families to </a:t>
            </a:r>
            <a:endParaRPr sz="1100">
              <a:latin typeface="Arial"/>
              <a:ea typeface="Arial"/>
              <a:cs typeface="Arial"/>
              <a:sym typeface="Arial"/>
            </a:endParaRPr>
          </a:p>
        </p:txBody>
      </p:sp>
      <p:sp>
        <p:nvSpPr>
          <p:cNvPr id="1592" name="Google Shape;1592;g3d2fcea7a8_25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Google Shape;1597;g3d2fcea7a8_25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3d2fcea7a8_25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highlight>
                  <a:srgbClr val="FFFFFF"/>
                </a:highlight>
                <a:latin typeface="Verdana"/>
                <a:ea typeface="Verdana"/>
                <a:cs typeface="Verdana"/>
                <a:sym typeface="Verdana"/>
              </a:rPr>
              <a:t>Family Cap Provision: a child can move in with relatives or unrelated caretakers and receive TANF benefits even if those benefits are unavailable in the birth parents' household.</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p:txBody>
      </p:sp>
      <p:sp>
        <p:nvSpPr>
          <p:cNvPr id="1599" name="Google Shape;1599;g3d2fcea7a8_25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3d2fcea7a8_25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d2fcea7a8_25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NIS is from NDACAN (National Data Archive on Child Abuse and Neglect) dataset</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data consists of broad-level studies on child-mistreatment incidences</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includes demographic characteristics of both maltreated children and their families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OASIS: Child Welfare Information System in Virginia. Law requires every child in foster care to be tracked so that VDSS can monitor service delivery and planning for achieving permanency.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VaCMS: </a:t>
            </a:r>
            <a:r>
              <a:rPr lang="en-US" sz="900">
                <a:highlight>
                  <a:srgbClr val="FFFFFF"/>
                </a:highlight>
                <a:latin typeface="Arial"/>
                <a:ea typeface="Arial"/>
                <a:cs typeface="Arial"/>
                <a:sym typeface="Arial"/>
              </a:rPr>
              <a:t> was designed to address the increased demand for eligibility determination, primarily as a result of health care reform. VaCMS filters data for SNAP, TANF, and Medicaid. </a:t>
            </a:r>
            <a:endParaRPr/>
          </a:p>
        </p:txBody>
      </p:sp>
      <p:sp>
        <p:nvSpPr>
          <p:cNvPr id="1607" name="Google Shape;1607;g3d2fcea7a8_25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3d2fcea7a8_25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3d2fcea7a8_25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OASIS: Child Welfare Information System in Virginia. Law requires every child in foster care to be tracked so that VDSS can monitor service delivery and planning for achieving permanency.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VaCMS: </a:t>
            </a:r>
            <a:r>
              <a:rPr lang="en-US" sz="900">
                <a:highlight>
                  <a:srgbClr val="FFFFFF"/>
                </a:highlight>
                <a:latin typeface="Arial"/>
                <a:ea typeface="Arial"/>
                <a:cs typeface="Arial"/>
                <a:sym typeface="Arial"/>
              </a:rPr>
              <a:t> was designed to address the increased demand for eligibility determination, primarily as a result of health care reform. VaCMS filters data for SNAP, TANF, and Medicaid.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Public Data:</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NIS (National Incidence Study of Child Abuse and Neglect)</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Identified numerous columns of relationship information similar to that contained in the OASIS and VACMS databases</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data consists of broad-level studies on child-mistreatment incidences</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includes demographic characteristics of both maltreated children and their families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14" name="Google Shape;1614;g3d2fcea7a8_25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3d2fcea7a8_25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3d2fcea7a8_25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00"/>
          </a:p>
        </p:txBody>
      </p:sp>
      <p:sp>
        <p:nvSpPr>
          <p:cNvPr id="1626" name="Google Shape;1626;g3d2fcea7a8_25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a3245cb76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a3245cb76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IPEDS also has data on students enrolled in distance education at each institution. We can compare the number of students in distance education to their classification (e.g., degree or non-degree seeking)</a:t>
            </a:r>
            <a:endParaRPr/>
          </a:p>
        </p:txBody>
      </p:sp>
      <p:sp>
        <p:nvSpPr>
          <p:cNvPr id="639" name="Google Shape;639;g3a3245cb76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Google Shape;1631;g3d2fcea7a8_25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3d2fcea7a8_25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g3d2fcea7a8_25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3d2fcea7a8_27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3d2fcea7a8_27_3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9" name="Google Shape;1639;g3d2fcea7a8_27_3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g3d332a6bb5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3" name="Google Shape;1643;g3d332a6bb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Google Shape;1648;g3d332a6bb5_4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9" name="Google Shape;1649;g3d332a6bb5_4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motivate retention, recruitment is costly (so focus resources on retention)</a:t>
            </a:r>
            <a:endParaRPr/>
          </a:p>
          <a:p>
            <a:pPr indent="0" lvl="0" marL="0" marR="0" rtl="0" algn="l">
              <a:lnSpc>
                <a:spcPct val="100000"/>
              </a:lnSpc>
              <a:spcBef>
                <a:spcPts val="0"/>
              </a:spcBef>
              <a:spcAft>
                <a:spcPts val="0"/>
              </a:spcAft>
              <a:buClr>
                <a:schemeClr val="dk1"/>
              </a:buClr>
              <a:buSzPts val="1200"/>
              <a:buFont typeface="Calibri"/>
              <a:buNone/>
            </a:pPr>
            <a:r>
              <a:rPr lang="en-US"/>
              <a:t>experienced foster parents have been proven to be more successful (can also help with new foster parents + retaining them)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50" name="Google Shape;1650;g3d332a6bb5_4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3d332a6bb5_4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6" name="Google Shape;1656;g3d332a6bb5_4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motivate retention, recruitment is costly (so focus resources on retention)</a:t>
            </a:r>
            <a:endParaRPr/>
          </a:p>
          <a:p>
            <a:pPr indent="0" lvl="0" marL="0" marR="0" rtl="0" algn="l">
              <a:lnSpc>
                <a:spcPct val="100000"/>
              </a:lnSpc>
              <a:spcBef>
                <a:spcPts val="0"/>
              </a:spcBef>
              <a:spcAft>
                <a:spcPts val="0"/>
              </a:spcAft>
              <a:buClr>
                <a:schemeClr val="dk1"/>
              </a:buClr>
              <a:buSzPts val="1200"/>
              <a:buFont typeface="Calibri"/>
              <a:buNone/>
            </a:pPr>
            <a:r>
              <a:rPr lang="en-US"/>
              <a:t>experienced foster parents have been proven to be more successful (can also help with new foster parents + retaining them)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57" name="Google Shape;1657;g3d332a6bb5_4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g3d332a6bb5_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3d332a6bb5_4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4" name="Google Shape;1664;g3d332a6bb5_4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g3d332a6bb5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3d332a6bb5_4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1" name="Google Shape;1671;g3d332a6bb5_4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3d332a6bb5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3d332a6bb5_4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8" name="Google Shape;1678;g3d332a6bb5_4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g3d332a6bb5_4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3d332a6bb5_4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5" name="Google Shape;1685;g3d332a6bb5_4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3d332a6bb5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3d332a6bb5_4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3" name="Google Shape;1693;g3d332a6bb5_4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3a3245cb7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a3245cb7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0" rtl="0" algn="l">
              <a:spcBef>
                <a:spcPts val="0"/>
              </a:spcBef>
              <a:spcAft>
                <a:spcPts val="0"/>
              </a:spcAft>
              <a:buNone/>
            </a:pPr>
            <a:r>
              <a:rPr lang="en-US"/>
              <a:t>Hannah</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US" u="sng">
                <a:solidFill>
                  <a:srgbClr val="1155CC"/>
                </a:solidFill>
                <a:latin typeface="Trebuchet MS"/>
                <a:ea typeface="Trebuchet MS"/>
                <a:cs typeface="Trebuchet MS"/>
                <a:sym typeface="Trebuchet MS"/>
                <a:hlinkClick r:id="rId2"/>
              </a:rPr>
              <a:t>https://library.educause.edu/topics/teaching-and-learning/massive-open-online-course-mooc</a:t>
            </a:r>
            <a:endParaRPr/>
          </a:p>
          <a:p>
            <a:pPr indent="457200" lvl="0" marL="0" rtl="0" algn="l">
              <a:spcBef>
                <a:spcPts val="0"/>
              </a:spcBef>
              <a:spcAft>
                <a:spcPts val="0"/>
              </a:spcAft>
              <a:buClr>
                <a:schemeClr val="dk1"/>
              </a:buClr>
              <a:buSzPts val="1100"/>
              <a:buFont typeface="Arial"/>
              <a:buNone/>
            </a:pPr>
            <a:r>
              <a:rPr lang="en-US" u="sng">
                <a:solidFill>
                  <a:srgbClr val="0563C1"/>
                </a:solidFill>
                <a:latin typeface="Trebuchet MS"/>
                <a:ea typeface="Trebuchet MS"/>
                <a:cs typeface="Trebuchet MS"/>
                <a:sym typeface="Trebuchet MS"/>
                <a:hlinkClick r:id="rId3"/>
              </a:rPr>
              <a:t>https://www.thecompleteuniversityguide.co.uk/distance-learning/what-is-distance-learning/</a:t>
            </a:r>
            <a:endParaRPr/>
          </a:p>
        </p:txBody>
      </p:sp>
      <p:sp>
        <p:nvSpPr>
          <p:cNvPr id="648" name="Google Shape;648;g3a3245cb7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3d332a6bb5_4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3d332a6bb5_4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0" name="Google Shape;1700;g3d332a6bb5_4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Google Shape;1705;g3d332a6bb5_4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3d332a6bb5_4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7" name="Google Shape;1707;g3d332a6bb5_4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3d332a6bb5_4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3d332a6bb5_4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3" name="Google Shape;1713;g3d332a6bb5_4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g3d332a6bb5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3d332a6bb5_4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g3d332a6bb5_4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a3245cb76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3245cb76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MTurk survey - NSF did pilot on this - had a lot of success</a:t>
            </a:r>
            <a:endParaRPr/>
          </a:p>
          <a:p>
            <a:pPr indent="0" lvl="0" marL="0" rtl="0" algn="l">
              <a:spcBef>
                <a:spcPts val="0"/>
              </a:spcBef>
              <a:spcAft>
                <a:spcPts val="0"/>
              </a:spcAft>
              <a:buNone/>
            </a:pPr>
            <a:r>
              <a:rPr lang="en-US"/>
              <a:t>Could a supplement of current surveys get at the evolving trends in education, eg., degree through coursera, new school in california</a:t>
            </a:r>
            <a:endParaRPr/>
          </a:p>
          <a:p>
            <a:pPr indent="0" lvl="0" marL="0" rtl="0" algn="l">
              <a:spcBef>
                <a:spcPts val="0"/>
              </a:spcBef>
              <a:spcAft>
                <a:spcPts val="0"/>
              </a:spcAft>
              <a:buNone/>
            </a:pPr>
            <a:r>
              <a:rPr lang="en-US"/>
              <a:t>Resumes, supplement resumes</a:t>
            </a:r>
            <a:endParaRPr/>
          </a:p>
        </p:txBody>
      </p:sp>
      <p:sp>
        <p:nvSpPr>
          <p:cNvPr id="655" name="Google Shape;655;g3a3245cb76_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a3245cb76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a3245cb76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p:txBody>
      </p:sp>
      <p:sp>
        <p:nvSpPr>
          <p:cNvPr id="662" name="Google Shape;662;g3a3245cb76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a3245cb7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a3245cb76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p:txBody>
      </p:sp>
      <p:sp>
        <p:nvSpPr>
          <p:cNvPr id="670" name="Google Shape;670;g3a3245cb76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d29749264_0_4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d2974926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d2fcea7a8_8_9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d2fcea7a8_8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3d29749264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d29749264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3d29749264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d29749264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3d29749264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64" name="Google Shape;564;g3d29749264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3d2fcea7a8_8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d2fcea7a8_8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3d2fcea7a8_8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3d29749264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d29749264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found a list of about 60 trade journals online, and filtered through all of them. We selected the trade journals based on whether the access is free, how easy it is to scrape, and whether it has a dedicated new product section. Based on these criteria, we found surgical products and medical design briefs to be the best scraping candidates. </a:t>
            </a:r>
            <a:endParaRPr/>
          </a:p>
        </p:txBody>
      </p:sp>
      <p:sp>
        <p:nvSpPr>
          <p:cNvPr id="709" name="Google Shape;709;g3d29749264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3d2fcea7a8_2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g3d2fcea7a8_2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16" name="Google Shape;716;g3d2fcea7a8_2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3d4a2fff0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d4a2fff0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g3d4a2fff0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3d4a2fff0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d4a2fff0c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g3d4a2fff0c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3d2fcea7a8_8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g3d2fcea7a8_8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37" name="Google Shape;737;g3d2fcea7a8_8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3d2fcea7a8_24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3d2fcea7a8_24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46" name="Google Shape;746;g3d2fcea7a8_24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3d2fcea7a8_8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3d2fcea7a8_8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55" name="Google Shape;755;g3d2fcea7a8_8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d2fcea7a8_8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3d2fcea7a8_8_17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500"/>
              </a:spcBef>
              <a:spcAft>
                <a:spcPts val="0"/>
              </a:spcAft>
              <a:buClr>
                <a:schemeClr val="dk1"/>
              </a:buClr>
              <a:buSzPts val="1100"/>
              <a:buFont typeface="Arial"/>
              <a:buNone/>
            </a:pPr>
            <a:r>
              <a:t/>
            </a:r>
            <a:endParaRPr b="0" i="0" sz="900" u="none" cap="none" strike="noStrike">
              <a:solidFill>
                <a:schemeClr val="dk1"/>
              </a:solidFill>
              <a:latin typeface="Calibri"/>
              <a:ea typeface="Calibri"/>
              <a:cs typeface="Calibri"/>
              <a:sym typeface="Calibri"/>
            </a:endParaRPr>
          </a:p>
        </p:txBody>
      </p:sp>
      <p:sp>
        <p:nvSpPr>
          <p:cNvPr id="764" name="Google Shape;764;g3d2fcea7a8_8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3d2fcea7a8_8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d2fcea7a8_8_2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775" name="Google Shape;775;g3d2fcea7a8_8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3a3245cb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3a3245cb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the STEM pathways project led by Bianica Pires, Ian Crandell, and Sallie Keller. This project is sponsored Karen Hamrick from the National Center for Science and Engineering Statistics, NCSES</a:t>
            </a:r>
            <a:endParaRPr/>
          </a:p>
          <a:p>
            <a:pPr indent="0" lvl="0" marL="0" marR="0" rtl="0" algn="l">
              <a:spcBef>
                <a:spcPts val="0"/>
              </a:spcBef>
              <a:spcAft>
                <a:spcPts val="0"/>
              </a:spcAft>
              <a:buNone/>
            </a:pPr>
            <a:r>
              <a:rPr lang="en-US"/>
              <a:t>I am Hannah Brinkley, a rising junior at Virginia Tech studying Computer Science</a:t>
            </a:r>
            <a:endParaRPr/>
          </a:p>
        </p:txBody>
      </p:sp>
      <p:sp>
        <p:nvSpPr>
          <p:cNvPr id="570" name="Google Shape;570;g3a3245cb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3d2fcea7a8_8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d2fcea7a8_8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3d2fcea7a8_8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3d2fcea7a8_8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d2fcea7a8_8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3d2fcea7a8_8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3d2fcea7a8_8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d2fcea7a8_8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g3d2fcea7a8_8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d332a6bb5_7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d332a6bb5_7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3d332a6bb5_7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3d2974926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d29749264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g3d29749264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3d2fcea7a8_13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3d2fcea7a8_13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Hannah</a:t>
            </a:r>
            <a:endParaRPr b="0" i="0" sz="1200" u="none" cap="none" strike="noStrike">
              <a:solidFill>
                <a:schemeClr val="dk1"/>
              </a:solidFill>
              <a:latin typeface="Calibri"/>
              <a:ea typeface="Calibri"/>
              <a:cs typeface="Calibri"/>
              <a:sym typeface="Calibri"/>
            </a:endParaRPr>
          </a:p>
        </p:txBody>
      </p:sp>
      <p:sp>
        <p:nvSpPr>
          <p:cNvPr id="827" name="Google Shape;827;g3d2fcea7a8_13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3d2fcea7a8_6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3d2fcea7a8_6_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Hannah</a:t>
            </a:r>
            <a:endParaRPr/>
          </a:p>
          <a:p>
            <a:pPr indent="0" lvl="0" marL="0" marR="0" rtl="0" algn="l">
              <a:spcBef>
                <a:spcPts val="0"/>
              </a:spcBef>
              <a:spcAft>
                <a:spcPts val="0"/>
              </a:spcAft>
              <a:buNone/>
            </a:pPr>
            <a:r>
              <a:rPr lang="en-US"/>
              <a:t>Added functionality</a:t>
            </a:r>
            <a:endParaRPr/>
          </a:p>
        </p:txBody>
      </p:sp>
      <p:sp>
        <p:nvSpPr>
          <p:cNvPr id="833" name="Google Shape;833;g3d2fcea7a8_6_2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3d2974926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3d29749264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41" name="Google Shape;841;g3d29749264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3a3245cb76_2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a3245cb76_2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3a3245cb76_23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3d2fcea7a8_8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g3d2fcea7a8_8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 started w/ 30+ …</a:t>
            </a:r>
            <a:endParaRPr/>
          </a:p>
          <a:p>
            <a:pPr indent="0" lvl="0" marL="0" marR="0" rtl="0" algn="l">
              <a:spcBef>
                <a:spcPts val="0"/>
              </a:spcBef>
              <a:spcAft>
                <a:spcPts val="0"/>
              </a:spcAft>
              <a:buNone/>
            </a:pPr>
            <a:r>
              <a:rPr lang="en-US"/>
              <a:t>2 created the inventory table w/ info about each pkg managers such as… (eg. size, talk about the table briefly)</a:t>
            </a:r>
            <a:endParaRPr/>
          </a:p>
          <a:p>
            <a:pPr indent="0" lvl="0" marL="0" marR="0" rtl="0" algn="l">
              <a:spcBef>
                <a:spcPts val="0"/>
              </a:spcBef>
              <a:spcAft>
                <a:spcPts val="0"/>
              </a:spcAft>
              <a:buNone/>
            </a:pPr>
            <a:r>
              <a:rPr lang="en-US"/>
              <a:t>3 selected these 4 commonly used langs, will collect the info about all pkgs in these 4 langs, (and u can see the #pkgs in 3rd column)</a:t>
            </a:r>
            <a:endParaRPr/>
          </a:p>
          <a:p>
            <a:pPr indent="0" lvl="0" marL="0" marR="0" rtl="0" algn="l">
              <a:spcBef>
                <a:spcPts val="0"/>
              </a:spcBef>
              <a:spcAft>
                <a:spcPts val="0"/>
              </a:spcAft>
              <a:buNone/>
            </a:pPr>
            <a:r>
              <a:rPr lang="en-US"/>
              <a:t>we will collect development activity information, contributors, etc.</a:t>
            </a:r>
            <a:endParaRPr/>
          </a:p>
        </p:txBody>
      </p:sp>
      <p:sp>
        <p:nvSpPr>
          <p:cNvPr id="864" name="Google Shape;864;g3d2fcea7a8_8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a3245cb7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3a3245cb76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Emily/ Hannah</a:t>
            </a:r>
            <a:endParaRPr b="0" i="0" sz="1200" u="none" cap="none" strike="noStrike">
              <a:solidFill>
                <a:schemeClr val="dk1"/>
              </a:solidFill>
              <a:latin typeface="Calibri"/>
              <a:ea typeface="Calibri"/>
              <a:cs typeface="Calibri"/>
              <a:sym typeface="Calibri"/>
            </a:endParaRPr>
          </a:p>
        </p:txBody>
      </p:sp>
      <p:sp>
        <p:nvSpPr>
          <p:cNvPr id="578" name="Google Shape;578;g3a3245cb76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3d2fcea7a8_27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g3d2fcea7a8_27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873" name="Google Shape;873;g3d2fcea7a8_27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3a3245cb76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g3a3245cb76_1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88" name="Google Shape;888;g3a3245cb76_1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3a3245cb76_1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g3a3245cb76_1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96" name="Google Shape;896;g3a3245cb76_13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3a3245cb76_1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3a3245cb76_13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4" name="Google Shape;904;g3a3245cb76_13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3a3245cb76_13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3a3245cb76_13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3d2fcea7a8_1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g3d2fcea7a8_1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3a3245cb76_13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g3a3245cb76_13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3a3245cb76_13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g3a3245cb76_13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3d332a6bb5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4" name="Google Shape;954;g3d332a6bb5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955" name="Google Shape;955;g3d332a6bb5_1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3d2fcea7a8_7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g3d2fcea7a8_7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61" name="Google Shape;961;g3d2fcea7a8_7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a3245cb7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3a3245cb7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Emily/ Hannah</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Current </a:t>
            </a:r>
            <a:r>
              <a:rPr b="0" i="0" lang="en-US" sz="1200" u="none" cap="none" strike="noStrike">
                <a:solidFill>
                  <a:schemeClr val="dk1"/>
                </a:solidFill>
                <a:latin typeface="Calibri"/>
                <a:ea typeface="Calibri"/>
                <a:cs typeface="Calibri"/>
                <a:sym typeface="Calibri"/>
              </a:rPr>
              <a:t>NCSES reporting (in response to possible question from Sallie) = </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SzPts val="1400"/>
              <a:buChar char="●"/>
            </a:pPr>
            <a:r>
              <a:rPr b="0" i="0" lang="en-US" sz="1200" u="none" cap="none" strike="noStrike">
                <a:solidFill>
                  <a:schemeClr val="dk1"/>
                </a:solidFill>
                <a:latin typeface="Calibri"/>
                <a:ea typeface="Calibri"/>
                <a:cs typeface="Calibri"/>
                <a:sym typeface="Calibri"/>
              </a:rPr>
              <a:t>counts of degrees awarded in different fi</a:t>
            </a:r>
            <a:r>
              <a:rPr lang="en-US"/>
              <a:t>elds by race/gender/demographics</a:t>
            </a:r>
            <a:endParaRPr/>
          </a:p>
          <a:p>
            <a:pPr indent="-317500" lvl="0" marL="457200" marR="0" rtl="0" algn="l">
              <a:lnSpc>
                <a:spcPct val="100000"/>
              </a:lnSpc>
              <a:spcBef>
                <a:spcPts val="0"/>
              </a:spcBef>
              <a:spcAft>
                <a:spcPts val="0"/>
              </a:spcAft>
              <a:buSzPts val="1400"/>
              <a:buChar char="●"/>
            </a:pPr>
            <a:r>
              <a:rPr lang="en-US"/>
              <a:t>elementary-high school science and mathematics scores &amp; course enrollment</a:t>
            </a:r>
            <a:endParaRPr/>
          </a:p>
          <a:p>
            <a:pPr indent="-317500" lvl="0" marL="457200" marR="0" rtl="0" algn="l">
              <a:lnSpc>
                <a:spcPct val="100000"/>
              </a:lnSpc>
              <a:spcBef>
                <a:spcPts val="0"/>
              </a:spcBef>
              <a:spcAft>
                <a:spcPts val="0"/>
              </a:spcAft>
              <a:buSzPts val="1400"/>
              <a:buChar char="●"/>
            </a:pPr>
            <a:r>
              <a:rPr lang="en-US"/>
              <a:t>Strong focus on PhD level, at least bachelor's: degrees earned</a:t>
            </a:r>
            <a:endParaRPr/>
          </a:p>
          <a:p>
            <a:pPr indent="-317500" lvl="0" marL="457200" marR="0" rtl="0" algn="l">
              <a:lnSpc>
                <a:spcPct val="100000"/>
              </a:lnSpc>
              <a:spcBef>
                <a:spcPts val="0"/>
              </a:spcBef>
              <a:spcAft>
                <a:spcPts val="0"/>
              </a:spcAft>
              <a:buSzPts val="1400"/>
              <a:buChar char="●"/>
            </a:pPr>
            <a:r>
              <a:rPr lang="en-US"/>
              <a:t>Rising tuition costs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Very little longitudinal studies, tying from high school to college/training/certs to workforce and back to training.</a:t>
            </a:r>
            <a:endParaRPr b="0" i="0" sz="1200" u="none" cap="none" strike="noStrike">
              <a:solidFill>
                <a:schemeClr val="dk1"/>
              </a:solidFill>
              <a:latin typeface="Calibri"/>
              <a:ea typeface="Calibri"/>
              <a:cs typeface="Calibri"/>
              <a:sym typeface="Calibri"/>
            </a:endParaRPr>
          </a:p>
        </p:txBody>
      </p:sp>
      <p:sp>
        <p:nvSpPr>
          <p:cNvPr id="585" name="Google Shape;585;g3a3245cb76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3d2fcea7a8_7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g3d2fcea7a8_7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69" name="Google Shape;969;g3d2fcea7a8_7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3d2fcea7a8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d2fcea7a8_7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3d2fcea7a8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d2fcea7a8_7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3d2fcea7a8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d2fcea7a8_7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3d2fcea7a8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d2fcea7a8_7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AQI is an index of air quality obtained using 5 pollutant measurements ranging from 0-500. High AQI is hazardous so it is important to show our sponsors which areas of Virginia are susceptible to public health crises. We obtained AQI data from EPA monitors and will join that data with centroids of census block groups. Because not every block group has monitors, we have to approximate the AQI using the Inverse Distance Weighting method.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3d2fcea7a8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d2fcea7a8_7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3a3245cb76_1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3a3245cb76_13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015" name="Google Shape;1015;g3a3245cb76_13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3d2fcea7a8_27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 name="Google Shape;1020;g3d2fcea7a8_27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3d2fcea7a8_27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d2fcea7a8_27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3d2fcea7a8_27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3d2fcea7a8_27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social component is what we are focusing on</a:t>
            </a:r>
            <a:r>
              <a:rPr lang="en-US">
                <a:latin typeface="Times New Roman"/>
                <a:ea typeface="Times New Roman"/>
                <a:cs typeface="Times New Roman"/>
                <a:sym typeface="Times New Roman"/>
              </a:rPr>
              <a:t>There are many aspects of a soldier and his lifestyle that can affect their performance at work. We are interested in the job and community embeddedness part. Specifically, we are focusing on the social component.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latin typeface="Times New Roman"/>
                <a:ea typeface="Times New Roman"/>
                <a:cs typeface="Times New Roman"/>
                <a:sym typeface="Times New Roman"/>
              </a:rPr>
              <a:t>Why this is important: within the US Army, there is increasing interest in understanding how physical, cognitive, and social behaviors drive Soldiers to successfully meet the challenges of a world in persistent conflict. SDAL’s focus is on examining the social component of Soldier performance. We’re curious how external influences might affect the Soldier’s performance at work. A Soldier’s performance at work can positively or negatively affect themselves, their colleagues and the organization. As you notice, performance is evaluated through behavior. Productive behaviors contribute to the goals of the organization. Counterproductive behaviors can harm the organization’s goals, as well as the Soldier and/or his or her colleagues. The performance outcomes we are evaluating in this project are speed of promotions, training as a reward, evaluation reports, court martials, and honors and rewards.</a:t>
            </a:r>
            <a:endParaRPr/>
          </a:p>
        </p:txBody>
      </p:sp>
      <p:sp>
        <p:nvSpPr>
          <p:cNvPr id="1033" name="Google Shape;1033;g3d2fcea7a8_27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a3245cb7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a3245cb7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Emily/ Hannah</a:t>
            </a:r>
            <a:endParaRPr/>
          </a:p>
        </p:txBody>
      </p:sp>
      <p:sp>
        <p:nvSpPr>
          <p:cNvPr id="592" name="Google Shape;592;g3a3245cb76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3d2fcea7a8_27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d2fcea7a8_27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started with an extensive literature review of embeddedness and what it means to be embedded in your job versus your community and how that affects your job performance.</a:t>
            </a:r>
            <a:endParaRPr/>
          </a:p>
          <a:p>
            <a:pPr indent="-317500" lvl="0" marL="457200" rtl="0" algn="l">
              <a:spcBef>
                <a:spcPts val="0"/>
              </a:spcBef>
              <a:spcAft>
                <a:spcPts val="0"/>
              </a:spcAft>
              <a:buSzPts val="1400"/>
              <a:buAutoNum type="arabicParenR"/>
            </a:pPr>
            <a:r>
              <a:rPr lang="en-US"/>
              <a:t>job embeddedness is when the job fits into your life, you have connections inside and outside of the job, and there are sacrifices if you leave (for example: losing friendships in the area, losing job perks, or your spouse having to quit </a:t>
            </a:r>
            <a:r>
              <a:rPr i="1" lang="en-US"/>
              <a:t>their </a:t>
            </a:r>
            <a:r>
              <a:rPr lang="en-US"/>
              <a:t>job in order to move with you)</a:t>
            </a:r>
            <a:endParaRPr/>
          </a:p>
          <a:p>
            <a:pPr indent="-317500" lvl="0" marL="457200" rtl="0" algn="l">
              <a:spcBef>
                <a:spcPts val="0"/>
              </a:spcBef>
              <a:spcAft>
                <a:spcPts val="0"/>
              </a:spcAft>
              <a:buSzPts val="1400"/>
              <a:buAutoNum type="arabicParenR"/>
            </a:pPr>
            <a:r>
              <a:rPr lang="en-US"/>
              <a:t>Community embeddedness is important to us because within our lit review, one author, Kiazad, stressed that employees are highly embedded in their jobs if they are highly embedded outside of the job as well - this entails church groups, volunteer groups, sports, etc</a:t>
            </a:r>
            <a:endParaRPr/>
          </a:p>
          <a:p>
            <a:pPr indent="-317500" lvl="0" marL="457200" rtl="0" algn="l">
              <a:spcBef>
                <a:spcPts val="0"/>
              </a:spcBef>
              <a:spcAft>
                <a:spcPts val="0"/>
              </a:spcAft>
              <a:buSzPts val="1400"/>
              <a:buAutoNum type="arabicParenR"/>
            </a:pPr>
            <a:r>
              <a:rPr lang="en-US"/>
              <a:t>Job performance is defined by another author, Campbell, as “behaviors or actions that are relevant to the goals of the organization” and when embeddedness is improved, it is believed that performance improves.</a:t>
            </a:r>
            <a:endParaRPr/>
          </a:p>
          <a:p>
            <a:pPr indent="0" lvl="0" marL="0" rtl="0" algn="l">
              <a:spcBef>
                <a:spcPts val="0"/>
              </a:spcBef>
              <a:spcAft>
                <a:spcPts val="0"/>
              </a:spcAft>
              <a:buNone/>
            </a:pPr>
            <a:r>
              <a:rPr lang="en-US"/>
              <a:t>We wanted to show this V</a:t>
            </a:r>
            <a:r>
              <a:rPr lang="en-US"/>
              <a:t>enn diagram to represent that a soldier can be embedded in the community within the army without being embedded in the organization itself and that distinction is relevant to the data that we are collecting because we want to ensure that we understand what exactly soldiers are embedded into.</a:t>
            </a:r>
            <a:endParaRPr/>
          </a:p>
        </p:txBody>
      </p:sp>
      <p:sp>
        <p:nvSpPr>
          <p:cNvPr id="1041" name="Google Shape;1041;g3d2fcea7a8_27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3d2fcea7a8_27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d2fcea7a8_27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green sources</a:t>
            </a:r>
            <a:endParaRPr/>
          </a:p>
        </p:txBody>
      </p:sp>
      <p:sp>
        <p:nvSpPr>
          <p:cNvPr id="1050" name="Google Shape;1050;g3d2fcea7a8_27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3d2fcea7a8_27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d2fcea7a8_27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in the realm of data exploration and the variables that meg mentioned--</a:t>
            </a:r>
            <a:endParaRPr/>
          </a:p>
          <a:p>
            <a:pPr indent="0" lvl="0" marL="0" rtl="0" algn="l">
              <a:spcBef>
                <a:spcPts val="0"/>
              </a:spcBef>
              <a:spcAft>
                <a:spcPts val="0"/>
              </a:spcAft>
              <a:buNone/>
            </a:pPr>
            <a:r>
              <a:rPr lang="en-US"/>
              <a:t>So we really wanted to make sure we dissected what impacts soldier performance. </a:t>
            </a:r>
            <a:endParaRPr/>
          </a:p>
          <a:p>
            <a:pPr indent="0" lvl="0" marL="0" rtl="0" algn="l">
              <a:spcBef>
                <a:spcPts val="0"/>
              </a:spcBef>
              <a:spcAft>
                <a:spcPts val="0"/>
              </a:spcAft>
              <a:buNone/>
            </a:pPr>
            <a:r>
              <a:rPr lang="en-US"/>
              <a:t>The soldier is what we want to focus on there in the center and as you can see there are the three other variables that the soldier is involved with: Community, Family, and the Army and below this Venn diagram it has the Installation as a </a:t>
            </a:r>
            <a:r>
              <a:rPr lang="en-US"/>
              <a:t>separate</a:t>
            </a:r>
            <a:r>
              <a:rPr lang="en-US"/>
              <a:t> variable, which includes factors like court marshalls, promotions, and rewards.</a:t>
            </a:r>
            <a:endParaRPr/>
          </a:p>
          <a:p>
            <a:pPr indent="0" lvl="0" marL="0" rtl="0" algn="l">
              <a:spcBef>
                <a:spcPts val="0"/>
              </a:spcBef>
              <a:spcAft>
                <a:spcPts val="0"/>
              </a:spcAft>
              <a:buNone/>
            </a:pPr>
            <a:r>
              <a:rPr lang="en-US"/>
              <a:t>So, Family variables are going to be thing things that directly impact the life of the soldier: coverage under health insurance, spousal employment opportunities, welfare, etc. These are important because if the soldier’s family does not have a good quality of life at the base, embeddedness drops.</a:t>
            </a:r>
            <a:endParaRPr/>
          </a:p>
          <a:p>
            <a:pPr indent="0" lvl="0" marL="0" rtl="0" algn="l">
              <a:spcBef>
                <a:spcPts val="0"/>
              </a:spcBef>
              <a:spcAft>
                <a:spcPts val="0"/>
              </a:spcAft>
              <a:buNone/>
            </a:pPr>
            <a:r>
              <a:rPr lang="en-US"/>
              <a:t>Community Variables are those that are affecting the soldier from the outside. This is data from the neighborhood/county level of the area the soldier has to move to. This is likely to affect soldier performance because of the opportunities and activities they have when they are living on the installation. If there are fewer activities, then the soldier is less likely to become embedded. </a:t>
            </a:r>
            <a:endParaRPr/>
          </a:p>
          <a:p>
            <a:pPr indent="0" lvl="0" marL="0" rtl="0" algn="l">
              <a:spcBef>
                <a:spcPts val="0"/>
              </a:spcBef>
              <a:spcAft>
                <a:spcPts val="0"/>
              </a:spcAft>
              <a:buNone/>
            </a:pPr>
            <a:r>
              <a:rPr lang="en-US"/>
              <a:t>As for the Soldier variables; w</a:t>
            </a:r>
            <a:r>
              <a:rPr lang="en-US"/>
              <a:t>e </a:t>
            </a:r>
            <a:r>
              <a:rPr i="1" lang="en-US"/>
              <a:t>want</a:t>
            </a:r>
            <a:r>
              <a:rPr lang="en-US"/>
              <a:t> to address these individual level soldier variables, but all the data we have access to is higher level. The lowest level of data is Community level, so we are able to get the overall amount of married men as opposed to another base but not how being married affects a soldier’s performance. </a:t>
            </a:r>
            <a:endParaRPr/>
          </a:p>
        </p:txBody>
      </p:sp>
      <p:sp>
        <p:nvSpPr>
          <p:cNvPr id="1057" name="Google Shape;1057;g3d2fcea7a8_27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3d2fcea7a8_27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d2fcea7a8_27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Emily:  This plot shows percentage of excessive drinkers by county in the US, pulled from the County Health Rankings dataset. </a:t>
            </a:r>
            <a:endParaRPr/>
          </a:p>
          <a:p>
            <a:pPr indent="0" lvl="0" marL="0" rtl="0" algn="l">
              <a:spcBef>
                <a:spcPts val="0"/>
              </a:spcBef>
              <a:spcAft>
                <a:spcPts val="0"/>
              </a:spcAft>
              <a:buNone/>
            </a:pPr>
            <a:r>
              <a:rPr lang="en-US"/>
              <a:t>Our project aims to characterize the installations and surrounding counties using meaningful indicators for quality of life and embeddedness.</a:t>
            </a:r>
            <a:endParaRPr/>
          </a:p>
        </p:txBody>
      </p:sp>
      <p:sp>
        <p:nvSpPr>
          <p:cNvPr id="1078" name="Google Shape;1078;g3d2fcea7a8_27_2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3d2fcea7a8_27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d2fcea7a8_27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for our next steps, we are going to first do some more exploratory data analysis. We are going to get more descriptive statistics and use those to create visual summaries to add to the dashboard that was created last year. T</a:t>
            </a:r>
            <a:r>
              <a:rPr lang="en-US"/>
              <a:t>he dashboard is currently very extensive from last year’s project but when we add the community data it allows us to understand our problem through a community-embeddedness lens, because last year worked less with individual community data.</a:t>
            </a:r>
            <a:endParaRPr/>
          </a:p>
          <a:p>
            <a:pPr indent="0" lvl="0" marL="0" rtl="0" algn="l">
              <a:spcBef>
                <a:spcPts val="0"/>
              </a:spcBef>
              <a:spcAft>
                <a:spcPts val="0"/>
              </a:spcAft>
              <a:buNone/>
            </a:pPr>
            <a:r>
              <a:rPr lang="en-US"/>
              <a:t>Next, we are going to explore the effect of the community profiles on performance using the PDE, which is </a:t>
            </a:r>
            <a:r>
              <a:rPr lang="en-US"/>
              <a:t>the installation data that we don’t have yet; it stands for Person-Event Data Environment. That is going to help us </a:t>
            </a:r>
            <a:r>
              <a:rPr lang="en-US"/>
              <a:t>receive</a:t>
            </a:r>
            <a:r>
              <a:rPr lang="en-US"/>
              <a:t> more information on </a:t>
            </a:r>
            <a:r>
              <a:rPr i="1" lang="en-US"/>
              <a:t>performance</a:t>
            </a:r>
            <a:r>
              <a:rPr lang="en-US"/>
              <a:t> as opposed to embeddedness so we can assess how they affect one another. </a:t>
            </a:r>
            <a:endParaRPr/>
          </a:p>
          <a:p>
            <a:pPr indent="0" lvl="0" marL="0" rtl="0" algn="l">
              <a:spcBef>
                <a:spcPts val="0"/>
              </a:spcBef>
              <a:spcAft>
                <a:spcPts val="0"/>
              </a:spcAft>
              <a:buNone/>
            </a:pPr>
            <a:r>
              <a:rPr lang="en-US"/>
              <a:t>Finally, we plan to create a data product that combines public data sources to characterize army bases and communities. </a:t>
            </a:r>
            <a:endParaRPr/>
          </a:p>
        </p:txBody>
      </p:sp>
      <p:sp>
        <p:nvSpPr>
          <p:cNvPr id="1086" name="Google Shape;1086;g3d2fcea7a8_27_2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3d2fcea7a8_27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d2fcea7a8_27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g3d2fcea7a8_27_2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3d2fcea7a8_37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g3d2fcea7a8_3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3d2fcea7a8_37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d2fcea7a8_37_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3d2fcea7a8_37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3d2fcea7a8_37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d2fcea7a8_37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3d2fcea7a8_37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3d2fcea7a8_37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d2fcea7a8_37_4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d2fcea7a8_37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a3245cb7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3245cb76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VDOE = Virginia Department of Education</a:t>
            </a:r>
            <a:endParaRPr/>
          </a:p>
          <a:p>
            <a:pPr indent="0" lvl="0" marL="0" rtl="0" algn="l">
              <a:spcBef>
                <a:spcPts val="0"/>
              </a:spcBef>
              <a:spcAft>
                <a:spcPts val="0"/>
              </a:spcAft>
              <a:buNone/>
            </a:pPr>
            <a:r>
              <a:rPr lang="en-US"/>
              <a:t>NSE = National Student Clearinghouse</a:t>
            </a:r>
            <a:endParaRPr/>
          </a:p>
          <a:p>
            <a:pPr indent="0" lvl="0" marL="0" rtl="0" algn="l">
              <a:spcBef>
                <a:spcPts val="0"/>
              </a:spcBef>
              <a:spcAft>
                <a:spcPts val="0"/>
              </a:spcAft>
              <a:buNone/>
            </a:pPr>
            <a:r>
              <a:rPr lang="en-US"/>
              <a:t>SCHEV = School Council of Higher Education for Virginia</a:t>
            </a:r>
            <a:endParaRPr/>
          </a:p>
          <a:p>
            <a:pPr indent="0" lvl="0" marL="0" rtl="0" algn="l">
              <a:spcBef>
                <a:spcPts val="0"/>
              </a:spcBef>
              <a:spcAft>
                <a:spcPts val="0"/>
              </a:spcAft>
              <a:buNone/>
            </a:pPr>
            <a:r>
              <a:rPr lang="en-US"/>
              <a:t>VLDS = Virginia Longitudinal Data Systems</a:t>
            </a:r>
            <a:endParaRPr/>
          </a:p>
          <a:p>
            <a:pPr indent="0" lvl="0" marL="0" rtl="0" algn="l">
              <a:spcBef>
                <a:spcPts val="0"/>
              </a:spcBef>
              <a:spcAft>
                <a:spcPts val="0"/>
              </a:spcAft>
              <a:buNone/>
            </a:pPr>
            <a:r>
              <a:rPr lang="en-US"/>
              <a:t>IPEDS = Integrated Postsecondary Education Data System</a:t>
            </a:r>
            <a:endParaRPr/>
          </a:p>
          <a:p>
            <a:pPr indent="0" lvl="0" marL="0" rtl="0" algn="l">
              <a:spcBef>
                <a:spcPts val="0"/>
              </a:spcBef>
              <a:spcAft>
                <a:spcPts val="0"/>
              </a:spcAft>
              <a:buNone/>
            </a:pPr>
            <a:r>
              <a:rPr lang="en-US"/>
              <a:t>MOOC = Massive open online courses</a:t>
            </a:r>
            <a:endParaRPr/>
          </a:p>
          <a:p>
            <a:pPr indent="0" lvl="0" marL="0" rtl="0" algn="l">
              <a:spcBef>
                <a:spcPts val="0"/>
              </a:spcBef>
              <a:spcAft>
                <a:spcPts val="0"/>
              </a:spcAft>
              <a:buNone/>
            </a:pPr>
            <a:r>
              <a:rPr lang="en-US"/>
              <a:t>CPS = Current population survey</a:t>
            </a:r>
            <a:endParaRPr/>
          </a:p>
          <a:p>
            <a:pPr indent="0" lvl="0" marL="0" rtl="0" algn="l">
              <a:spcBef>
                <a:spcPts val="0"/>
              </a:spcBef>
              <a:spcAft>
                <a:spcPts val="0"/>
              </a:spcAft>
              <a:buNone/>
            </a:pPr>
            <a:r>
              <a:rPr lang="en-US"/>
              <a:t>ATES = Adult training and education survey</a:t>
            </a:r>
            <a:endParaRPr/>
          </a:p>
          <a:p>
            <a:pPr indent="0" lvl="0" marL="0" rtl="0" algn="l">
              <a:spcBef>
                <a:spcPts val="0"/>
              </a:spcBef>
              <a:spcAft>
                <a:spcPts val="0"/>
              </a:spcAft>
              <a:buNone/>
            </a:pPr>
            <a:r>
              <a:rPr lang="en-US"/>
              <a:t>IPUMS = Integrated public use microdata series</a:t>
            </a:r>
            <a:endParaRPr/>
          </a:p>
          <a:p>
            <a:pPr indent="0" lvl="0" marL="0" rtl="0" algn="l">
              <a:spcBef>
                <a:spcPts val="0"/>
              </a:spcBef>
              <a:spcAft>
                <a:spcPts val="0"/>
              </a:spcAft>
              <a:buNone/>
            </a:pPr>
            <a:r>
              <a:rPr lang="en-US"/>
              <a:t>OES = </a:t>
            </a:r>
            <a:r>
              <a:rPr lang="en-US"/>
              <a:t>Occupational</a:t>
            </a:r>
            <a:r>
              <a:rPr lang="en-US"/>
              <a:t> employment survey</a:t>
            </a:r>
            <a:endParaRPr/>
          </a:p>
        </p:txBody>
      </p:sp>
      <p:sp>
        <p:nvSpPr>
          <p:cNvPr id="599" name="Google Shape;599;g3a3245cb76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3d2fcea7a8_37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d2fcea7a8_37_4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Population should be total for entire region. </a:t>
            </a:r>
            <a:endParaRPr/>
          </a:p>
          <a:p>
            <a:pPr indent="0" lvl="0" marL="0" rtl="0" algn="l">
              <a:spcBef>
                <a:spcPts val="0"/>
              </a:spcBef>
              <a:spcAft>
                <a:spcPts val="0"/>
              </a:spcAft>
              <a:buNone/>
            </a:pPr>
            <a:r>
              <a:rPr lang="en-US"/>
              <a:t>Top 5 employers - should both public and private</a:t>
            </a:r>
            <a:endParaRPr/>
          </a:p>
        </p:txBody>
      </p:sp>
      <p:sp>
        <p:nvSpPr>
          <p:cNvPr id="1150" name="Google Shape;1150;g3d2fcea7a8_37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3d2fcea7a8_37_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Manufacturing source: </a:t>
            </a:r>
            <a:r>
              <a:rPr lang="en-US" u="sng">
                <a:solidFill>
                  <a:schemeClr val="hlink"/>
                </a:solidFill>
                <a:hlinkClick r:id="rId2"/>
              </a:rPr>
              <a:t>http://www.ahedc.com/wp-content/uploads/images/2018/06/Governor-Northam-Announces-31-New-Jobs-in-the-City-of-Covington.pdf</a:t>
            </a:r>
            <a:r>
              <a:rPr lang="en-US"/>
              <a:t> </a:t>
            </a:r>
            <a:endParaRPr/>
          </a:p>
        </p:txBody>
      </p:sp>
      <p:sp>
        <p:nvSpPr>
          <p:cNvPr id="1178" name="Google Shape;1178;g3d2fcea7a8_37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3d2fcea7a8_3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d2fcea7a8_38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Population should be total for entire region. </a:t>
            </a:r>
            <a:endParaRPr/>
          </a:p>
          <a:p>
            <a:pPr indent="0" lvl="0" marL="0" rtl="0" algn="l">
              <a:spcBef>
                <a:spcPts val="0"/>
              </a:spcBef>
              <a:spcAft>
                <a:spcPts val="0"/>
              </a:spcAft>
              <a:buNone/>
            </a:pPr>
            <a:r>
              <a:rPr lang="en-US"/>
              <a:t>Top 5 employers - should both public and private</a:t>
            </a:r>
            <a:endParaRPr/>
          </a:p>
        </p:txBody>
      </p:sp>
      <p:sp>
        <p:nvSpPr>
          <p:cNvPr id="1187" name="Google Shape;1187;g3d2fcea7a8_3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3d2fcea7a8_37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d2fcea7a8_37_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3d2fcea7a8_37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3d332a6bb5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d332a6bb5_3_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g3d332a6bb5_3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3d2fcea7a8_37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 name="Google Shape;1240;g3d2fcea7a8_37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3d2fcea7a8_4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d2fcea7a8_4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g3d2fcea7a8_40_2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3d2fcea7a8_4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3d2fcea7a8_4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3d2fcea7a8_4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d2fcea7a8_4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Bullet 1. If people stay in Arlington County, one of the benefit is shorten the time of commute.</a:t>
            </a:r>
            <a:endParaRPr/>
          </a:p>
          <a:p>
            <a:pPr indent="0" lvl="0" marL="0" marR="0" rtl="0" algn="l">
              <a:spcBef>
                <a:spcPts val="0"/>
              </a:spcBef>
              <a:spcAft>
                <a:spcPts val="0"/>
              </a:spcAft>
              <a:buNone/>
            </a:pPr>
            <a:r>
              <a:rPr lang="en-US"/>
              <a:t>However, Bullet 2</a:t>
            </a:r>
            <a:endParaRPr/>
          </a:p>
          <a:p>
            <a:pPr indent="0" lvl="0" marL="0" marR="0" rtl="0" algn="l">
              <a:spcBef>
                <a:spcPts val="0"/>
              </a:spcBef>
              <a:spcAft>
                <a:spcPts val="0"/>
              </a:spcAft>
              <a:buNone/>
            </a:pPr>
            <a:r>
              <a:rPr lang="en-US"/>
              <a:t>I gather the data through American Community Survey from 2009 to 2016.</a:t>
            </a:r>
            <a:endParaRPr/>
          </a:p>
          <a:p>
            <a:pPr indent="0" lvl="0" marL="0" marR="0" rtl="0" algn="l">
              <a:spcBef>
                <a:spcPts val="0"/>
              </a:spcBef>
              <a:spcAft>
                <a:spcPts val="0"/>
              </a:spcAft>
              <a:buNone/>
            </a:pPr>
            <a:r>
              <a:rPr lang="en-US"/>
              <a:t>Bullet 4. Moreover, the data indicates that </a:t>
            </a:r>
            <a:endParaRPr/>
          </a:p>
        </p:txBody>
      </p:sp>
      <p:sp>
        <p:nvSpPr>
          <p:cNvPr id="1293" name="Google Shape;1293;g3d2fcea7a8_4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3d2fcea7a8_4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g3d2fcea7a8_4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Bullet 1. If people stay in Arlington County, one of the benefit is shorten the time of commute.</a:t>
            </a:r>
            <a:endParaRPr/>
          </a:p>
          <a:p>
            <a:pPr indent="0" lvl="0" marL="0" marR="0" rtl="0" algn="l">
              <a:spcBef>
                <a:spcPts val="0"/>
              </a:spcBef>
              <a:spcAft>
                <a:spcPts val="0"/>
              </a:spcAft>
              <a:buNone/>
            </a:pPr>
            <a:r>
              <a:rPr lang="en-US"/>
              <a:t>However, Bullet 2</a:t>
            </a:r>
            <a:endParaRPr/>
          </a:p>
          <a:p>
            <a:pPr indent="0" lvl="0" marL="0" marR="0" rtl="0" algn="l">
              <a:spcBef>
                <a:spcPts val="0"/>
              </a:spcBef>
              <a:spcAft>
                <a:spcPts val="0"/>
              </a:spcAft>
              <a:buNone/>
            </a:pPr>
            <a:r>
              <a:rPr lang="en-US"/>
              <a:t>I gather the data through American Community Survey from 2009 to 2016.</a:t>
            </a:r>
            <a:endParaRPr/>
          </a:p>
          <a:p>
            <a:pPr indent="0" lvl="0" marL="0" marR="0" rtl="0" algn="l">
              <a:spcBef>
                <a:spcPts val="0"/>
              </a:spcBef>
              <a:spcAft>
                <a:spcPts val="0"/>
              </a:spcAft>
              <a:buNone/>
            </a:pPr>
            <a:r>
              <a:rPr lang="en-US"/>
              <a:t>Bullet 4. Moreover, the data indicates that </a:t>
            </a:r>
            <a:endParaRPr/>
          </a:p>
        </p:txBody>
      </p:sp>
      <p:sp>
        <p:nvSpPr>
          <p:cNvPr id="1305" name="Google Shape;1305;g3d2fcea7a8_4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a3245cb7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3245cb76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focused the data discovery process on finding data sources that would help us understand the landscape of sub-</a:t>
            </a:r>
            <a:r>
              <a:rPr lang="en-US"/>
              <a:t>baccalaureate</a:t>
            </a:r>
            <a:r>
              <a:rPr lang="en-US"/>
              <a:t> education and training pathways (such as certificates/credentials, MOOCs, </a:t>
            </a:r>
            <a:r>
              <a:rPr lang="en-US"/>
              <a:t>vocational</a:t>
            </a:r>
            <a:r>
              <a:rPr lang="en-US"/>
              <a:t> schools, community colleges).</a:t>
            </a:r>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US">
                <a:highlight>
                  <a:srgbClr val="FFFFFF"/>
                </a:highlight>
              </a:rPr>
              <a:t>The table provides a brief description of some of the main data sources we think may be most useful for this project.</a:t>
            </a:r>
            <a:endParaRPr>
              <a:highlight>
                <a:srgbClr val="FFFFFF"/>
              </a:highlight>
            </a:endParaRPr>
          </a:p>
        </p:txBody>
      </p:sp>
      <p:sp>
        <p:nvSpPr>
          <p:cNvPr id="606" name="Google Shape;606;g3a3245cb76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3d2fcea7a8_4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3d2fcea7a8_4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As you can see, the houses at the price of $250,000 or more are constantly sold. </a:t>
            </a:r>
            <a:endParaRPr/>
          </a:p>
          <a:p>
            <a:pPr indent="0" lvl="0" marL="0" marR="0" rtl="0" algn="l">
              <a:spcBef>
                <a:spcPts val="0"/>
              </a:spcBef>
              <a:spcAft>
                <a:spcPts val="0"/>
              </a:spcAft>
              <a:buNone/>
            </a:pPr>
            <a:r>
              <a:rPr lang="en-US"/>
              <a:t>Moreover, the total amount of sold house is decreasing.</a:t>
            </a:r>
            <a:endParaRPr/>
          </a:p>
          <a:p>
            <a:pPr indent="0" lvl="0" marL="0" marR="0" rtl="0" algn="l">
              <a:spcBef>
                <a:spcPts val="0"/>
              </a:spcBef>
              <a:spcAft>
                <a:spcPts val="0"/>
              </a:spcAft>
              <a:buNone/>
            </a:pPr>
            <a:r>
              <a:rPr lang="en-US"/>
              <a:t>Comparing this price range to the rest, it indicates that a cost of living in Arlington County is high. Due to the high cost of living, it might discourage people to live in this area. </a:t>
            </a:r>
            <a:endParaRPr/>
          </a:p>
          <a:p>
            <a:pPr indent="0" lvl="0" marL="0" marR="0" rtl="0" algn="l">
              <a:spcBef>
                <a:spcPts val="0"/>
              </a:spcBef>
              <a:spcAft>
                <a:spcPts val="0"/>
              </a:spcAft>
              <a:buNone/>
            </a:pPr>
            <a:r>
              <a:rPr lang="en-US"/>
              <a:t>what price range can we should consider to be affordable to buy or rent in this area?</a:t>
            </a:r>
            <a:endParaRPr/>
          </a:p>
          <a:p>
            <a:pPr indent="0" lvl="0" marL="0" marR="0" rtl="0" algn="l">
              <a:spcBef>
                <a:spcPts val="0"/>
              </a:spcBef>
              <a:spcAft>
                <a:spcPts val="0"/>
              </a:spcAft>
              <a:buNone/>
            </a:pPr>
            <a:r>
              <a:rPr lang="en-US"/>
              <a:t>what </a:t>
            </a:r>
            <a:endParaRPr/>
          </a:p>
          <a:p>
            <a:pPr indent="0" lvl="0" marL="0" marR="0" rtl="0" algn="l">
              <a:spcBef>
                <a:spcPts val="0"/>
              </a:spcBef>
              <a:spcAft>
                <a:spcPts val="0"/>
              </a:spcAft>
              <a:buNone/>
            </a:pPr>
            <a:r>
              <a:rPr lang="en-US"/>
              <a:t>Would be interested to compare the price of buying houses and renting apartments with other counties and within the zip code area of Arlington County? </a:t>
            </a:r>
            <a:endParaRPr/>
          </a:p>
        </p:txBody>
      </p:sp>
      <p:sp>
        <p:nvSpPr>
          <p:cNvPr id="1312" name="Google Shape;1312;g3d2fcea7a8_4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3d2fcea7a8_4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g3d2fcea7a8_4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24" name="Google Shape;1324;g3d2fcea7a8_4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3d2fcea7a8_4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2" name="Google Shape;1332;g3d2fcea7a8_4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33" name="Google Shape;1333;g3d2fcea7a8_4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3d2fcea7a8_4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3d2fcea7a8_4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341" name="Google Shape;1341;g3d2fcea7a8_4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3d2fcea7a8_4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d2fcea7a8_4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As you can see, the houses at the price of $250,000 or more are constantly sold. </a:t>
            </a:r>
            <a:endParaRPr/>
          </a:p>
          <a:p>
            <a:pPr indent="0" lvl="0" marL="0" marR="0" rtl="0" algn="l">
              <a:spcBef>
                <a:spcPts val="0"/>
              </a:spcBef>
              <a:spcAft>
                <a:spcPts val="0"/>
              </a:spcAft>
              <a:buNone/>
            </a:pPr>
            <a:r>
              <a:rPr lang="en-US"/>
              <a:t>Moreover, the total amount of sold house is decreasing.</a:t>
            </a:r>
            <a:endParaRPr/>
          </a:p>
          <a:p>
            <a:pPr indent="0" lvl="0" marL="0" marR="0" rtl="0" algn="l">
              <a:spcBef>
                <a:spcPts val="0"/>
              </a:spcBef>
              <a:spcAft>
                <a:spcPts val="0"/>
              </a:spcAft>
              <a:buNone/>
            </a:pPr>
            <a:r>
              <a:rPr lang="en-US"/>
              <a:t>Comparing this price range to the rest, it indicates that a cost of living in Arlington County is high. Due to the high cost of living, it might discourage people to live in this area. </a:t>
            </a:r>
            <a:endParaRPr/>
          </a:p>
          <a:p>
            <a:pPr indent="0" lvl="0" marL="0" marR="0" rtl="0" algn="l">
              <a:spcBef>
                <a:spcPts val="0"/>
              </a:spcBef>
              <a:spcAft>
                <a:spcPts val="0"/>
              </a:spcAft>
              <a:buNone/>
            </a:pPr>
            <a:r>
              <a:rPr lang="en-US"/>
              <a:t>what price range can we consider to be affordable to buy or rent in this area?</a:t>
            </a:r>
            <a:endParaRPr/>
          </a:p>
          <a:p>
            <a:pPr indent="0" lvl="0" marL="0" marR="0" rtl="0" algn="l">
              <a:spcBef>
                <a:spcPts val="0"/>
              </a:spcBef>
              <a:spcAft>
                <a:spcPts val="0"/>
              </a:spcAft>
              <a:buNone/>
            </a:pPr>
            <a:r>
              <a:rPr lang="en-US"/>
              <a:t>Would be interested to compare the price of buying houses and renting apartments with other counties and within the zip code area of Arlington County? </a:t>
            </a:r>
            <a:endParaRPr/>
          </a:p>
        </p:txBody>
      </p:sp>
      <p:sp>
        <p:nvSpPr>
          <p:cNvPr id="1348" name="Google Shape;1348;g3d2fcea7a8_4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3d2fcea7a8_4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g3d2fcea7a8_4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59" name="Google Shape;1359;g3d2fcea7a8_4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3d2fcea7a8_4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3d2fcea7a8_4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g3d2fcea7a8_40_2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3d2fcea7a8_27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d2fcea7a8_27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3d2fcea7a8_3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d2fcea7a8_3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0" name="Google Shape;1380;g3d2fcea7a8_3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3d2fcea7a8_36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d2fcea7a8_36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g3d2fcea7a8_36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3a3245cb7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a3245cb7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selected the IPEDS data to explore first.</a:t>
            </a:r>
            <a:endParaRPr/>
          </a:p>
        </p:txBody>
      </p:sp>
      <p:sp>
        <p:nvSpPr>
          <p:cNvPr id="614" name="Google Shape;614;g3a3245cb76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3d2fcea7a8_36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3d2fcea7a8_36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6" name="Google Shape;1396;g3d2fcea7a8_36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3d2fcea7a8_36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d2fcea7a8_36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g3d2fcea7a8_36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3d2fcea7a8_27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g3d2fcea7a8_27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12" name="Google Shape;1412;g3d2fcea7a8_27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g3d2fcea7a8_27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g3d2fcea7a8_27_2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22" name="Google Shape;1422;g3d2fcea7a8_27_2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3d2fcea7a8_27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d2fcea7a8_27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30" name="Google Shape;1430;g3d2fcea7a8_27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3d2fcea7a8_27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8" name="Google Shape;1438;g3d2fcea7a8_27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439" name="Google Shape;1439;g3d2fcea7a8_27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3d2fcea7a8_2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g3d2fcea7a8_24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46" name="Google Shape;1446;g3d2fcea7a8_24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3d2fcea7a8_27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3d2fcea7a8_27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461" name="Google Shape;1461;g3d2fcea7a8_27_2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3d2fcea7a8_2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Hannah</a:t>
            </a:r>
            <a:endParaRPr/>
          </a:p>
          <a:p>
            <a:pPr indent="0" lvl="0" marL="0" rtl="0" algn="l">
              <a:spcBef>
                <a:spcPts val="0"/>
              </a:spcBef>
              <a:spcAft>
                <a:spcPts val="0"/>
              </a:spcAft>
              <a:buNone/>
            </a:pPr>
            <a:r>
              <a:rPr lang="en-US"/>
              <a:t>This is the Alcohol-Related Crime Reduction Strategies project led by Gizem Korkmaz and Aaron Schroeder. This project is </a:t>
            </a:r>
            <a:r>
              <a:rPr lang="en-US"/>
              <a:t>sponsored</a:t>
            </a:r>
            <a:r>
              <a:rPr lang="en-US"/>
              <a:t> by Jim Mastoras from the Arlington County Police Department.</a:t>
            </a:r>
            <a:endParaRPr/>
          </a:p>
          <a:p>
            <a:pPr indent="0" lvl="0" marL="0" rtl="0" algn="l">
              <a:spcBef>
                <a:spcPts val="0"/>
              </a:spcBef>
              <a:spcAft>
                <a:spcPts val="0"/>
              </a:spcAft>
              <a:buNone/>
            </a:pPr>
            <a:r>
              <a:t/>
            </a:r>
            <a:endParaRPr/>
          </a:p>
        </p:txBody>
      </p:sp>
      <p:sp>
        <p:nvSpPr>
          <p:cNvPr id="1467" name="Google Shape;1467;g3d2fcea7a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3d2fcea7a8_4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d2fcea7a8_4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333333"/>
                </a:solidFill>
                <a:highlight>
                  <a:srgbClr val="FFFFFF"/>
                </a:highlight>
                <a:latin typeface="Helvetica Neue"/>
                <a:ea typeface="Helvetica Neue"/>
                <a:cs typeface="Helvetica Neue"/>
                <a:sym typeface="Helvetica Neue"/>
              </a:rPr>
              <a:t>Hannah</a:t>
            </a:r>
            <a:endParaRPr sz="1050">
              <a:solidFill>
                <a:srgbClr val="333333"/>
              </a:solidFill>
              <a:highlight>
                <a:srgbClr val="FFFFFF"/>
              </a:highlight>
              <a:latin typeface="Helvetica Neue"/>
              <a:ea typeface="Helvetica Neue"/>
              <a:cs typeface="Helvetica Neue"/>
              <a:sym typeface="Helvetica Neue"/>
            </a:endParaRPr>
          </a:p>
        </p:txBody>
      </p:sp>
      <p:sp>
        <p:nvSpPr>
          <p:cNvPr id="1474" name="Google Shape;1474;g3d2fcea7a8_4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6.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3.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4.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4.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4.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5.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2.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7.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7.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7.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7.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gif"/><Relationship Id="rId3"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jpg"/><Relationship Id="rId3"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7.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 name="Shape 13"/>
        <p:cNvGrpSpPr/>
        <p:nvPr/>
      </p:nvGrpSpPr>
      <p:grpSpPr>
        <a:xfrm>
          <a:off x="0" y="0"/>
          <a:ext cx="0" cy="0"/>
          <a:chOff x="0" y="0"/>
          <a:chExt cx="0" cy="0"/>
        </a:xfrm>
      </p:grpSpPr>
      <p:pic>
        <p:nvPicPr>
          <p:cNvPr descr="Screen Shot 2015-12-08 at 7.04.00 PM.png" id="14" name="Google Shape;14;p2"/>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46" name="Shape 46"/>
        <p:cNvGrpSpPr/>
        <p:nvPr/>
      </p:nvGrpSpPr>
      <p:grpSpPr>
        <a:xfrm>
          <a:off x="0" y="0"/>
          <a:ext cx="0" cy="0"/>
          <a:chOff x="0" y="0"/>
          <a:chExt cx="0" cy="0"/>
        </a:xfrm>
      </p:grpSpPr>
      <p:pic>
        <p:nvPicPr>
          <p:cNvPr descr="Biocomplexity-PP-SectionTitle10-SDAL-BKGD-Light_2015-11.jpg" id="47" name="Google Shape;47;p11"/>
          <p:cNvPicPr preferRelativeResize="0"/>
          <p:nvPr/>
        </p:nvPicPr>
        <p:blipFill rotWithShape="1">
          <a:blip r:embed="rId2">
            <a:alphaModFix/>
          </a:blip>
          <a:srcRect b="0" l="0" r="0" t="0"/>
          <a:stretch/>
        </p:blipFill>
        <p:spPr>
          <a:xfrm>
            <a:off x="0" y="1"/>
            <a:ext cx="12159573" cy="68579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52" name="Shape 452"/>
        <p:cNvGrpSpPr/>
        <p:nvPr/>
      </p:nvGrpSpPr>
      <p:grpSpPr>
        <a:xfrm>
          <a:off x="0" y="0"/>
          <a:ext cx="0" cy="0"/>
          <a:chOff x="0" y="0"/>
          <a:chExt cx="0" cy="0"/>
        </a:xfrm>
      </p:grpSpPr>
      <p:sp>
        <p:nvSpPr>
          <p:cNvPr id="453" name="Google Shape;453;p1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4" name="Google Shape;454;p111"/>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55" name="Google Shape;455;p11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56" name="Google Shape;456;p1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7" name="Google Shape;457;p1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8" name="Google Shape;458;p1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59" name="Shape 459"/>
        <p:cNvGrpSpPr/>
        <p:nvPr/>
      </p:nvGrpSpPr>
      <p:grpSpPr>
        <a:xfrm>
          <a:off x="0" y="0"/>
          <a:ext cx="0" cy="0"/>
          <a:chOff x="0" y="0"/>
          <a:chExt cx="0" cy="0"/>
        </a:xfrm>
      </p:grpSpPr>
      <p:sp>
        <p:nvSpPr>
          <p:cNvPr id="460" name="Google Shape;460;p1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1" name="Google Shape;461;p11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2" name="Google Shape;462;p1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3" name="Google Shape;463;p1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4" name="Google Shape;464;p1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65" name="Shape 465"/>
        <p:cNvGrpSpPr/>
        <p:nvPr/>
      </p:nvGrpSpPr>
      <p:grpSpPr>
        <a:xfrm>
          <a:off x="0" y="0"/>
          <a:ext cx="0" cy="0"/>
          <a:chOff x="0" y="0"/>
          <a:chExt cx="0" cy="0"/>
        </a:xfrm>
      </p:grpSpPr>
      <p:sp>
        <p:nvSpPr>
          <p:cNvPr id="466" name="Google Shape;466;p11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7" name="Google Shape;467;p11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8" name="Google Shape;468;p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9" name="Google Shape;469;p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0" name="Google Shape;470;p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74" name="Shape 474"/>
        <p:cNvGrpSpPr/>
        <p:nvPr/>
      </p:nvGrpSpPr>
      <p:grpSpPr>
        <a:xfrm>
          <a:off x="0" y="0"/>
          <a:ext cx="0" cy="0"/>
          <a:chOff x="0" y="0"/>
          <a:chExt cx="0" cy="0"/>
        </a:xfrm>
      </p:grpSpPr>
      <p:sp>
        <p:nvSpPr>
          <p:cNvPr id="475" name="Google Shape;475;p115"/>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6" name="Google Shape;476;p115"/>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477" name="Shape 477"/>
        <p:cNvGrpSpPr/>
        <p:nvPr/>
      </p:nvGrpSpPr>
      <p:grpSpPr>
        <a:xfrm>
          <a:off x="0" y="0"/>
          <a:ext cx="0" cy="0"/>
          <a:chOff x="0" y="0"/>
          <a:chExt cx="0" cy="0"/>
        </a:xfrm>
      </p:grpSpPr>
      <p:sp>
        <p:nvSpPr>
          <p:cNvPr id="478" name="Google Shape;478;p116"/>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9" name="Google Shape;479;p116"/>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80" name="Shape 480"/>
        <p:cNvGrpSpPr/>
        <p:nvPr/>
      </p:nvGrpSpPr>
      <p:grpSpPr>
        <a:xfrm>
          <a:off x="0" y="0"/>
          <a:ext cx="0" cy="0"/>
          <a:chOff x="0" y="0"/>
          <a:chExt cx="0" cy="0"/>
        </a:xfrm>
      </p:grpSpPr>
      <p:pic>
        <p:nvPicPr>
          <p:cNvPr descr="Biocomplexity-PP-SectionTitle10-SDAL-BKGD-Light_2015-11.jpg" id="481" name="Google Shape;481;p117"/>
          <p:cNvPicPr preferRelativeResize="0"/>
          <p:nvPr/>
        </p:nvPicPr>
        <p:blipFill rotWithShape="1">
          <a:blip r:embed="rId2">
            <a:alphaModFix/>
          </a:blip>
          <a:srcRect b="0" l="0" r="0" t="0"/>
          <a:stretch/>
        </p:blipFill>
        <p:spPr>
          <a:xfrm>
            <a:off x="1" y="0"/>
            <a:ext cx="12159600" cy="6858000"/>
          </a:xfrm>
          <a:prstGeom prst="rect">
            <a:avLst/>
          </a:prstGeom>
          <a:noFill/>
          <a:ln>
            <a:noFill/>
          </a:ln>
        </p:spPr>
      </p:pic>
      <p:sp>
        <p:nvSpPr>
          <p:cNvPr id="482" name="Google Shape;482;p117"/>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483" name="Shape 483"/>
        <p:cNvGrpSpPr/>
        <p:nvPr/>
      </p:nvGrpSpPr>
      <p:grpSpPr>
        <a:xfrm>
          <a:off x="0" y="0"/>
          <a:ext cx="0" cy="0"/>
          <a:chOff x="0" y="0"/>
          <a:chExt cx="0" cy="0"/>
        </a:xfrm>
      </p:grpSpPr>
      <p:sp>
        <p:nvSpPr>
          <p:cNvPr id="484" name="Google Shape;484;p118"/>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85" name="Google Shape;485;p118"/>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6" name="Google Shape;486;p118"/>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7" name="Shape 487"/>
        <p:cNvGrpSpPr/>
        <p:nvPr/>
      </p:nvGrpSpPr>
      <p:grpSpPr>
        <a:xfrm>
          <a:off x="0" y="0"/>
          <a:ext cx="0" cy="0"/>
          <a:chOff x="0" y="0"/>
          <a:chExt cx="0" cy="0"/>
        </a:xfrm>
      </p:grpSpPr>
      <p:sp>
        <p:nvSpPr>
          <p:cNvPr id="488" name="Google Shape;488;p119"/>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489" name="Shape 489"/>
        <p:cNvGrpSpPr/>
        <p:nvPr/>
      </p:nvGrpSpPr>
      <p:grpSpPr>
        <a:xfrm>
          <a:off x="0" y="0"/>
          <a:ext cx="0" cy="0"/>
          <a:chOff x="0" y="0"/>
          <a:chExt cx="0" cy="0"/>
        </a:xfrm>
      </p:grpSpPr>
      <p:sp>
        <p:nvSpPr>
          <p:cNvPr id="490" name="Google Shape;490;p12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91" name="Google Shape;491;p120"/>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492" name="Shape 492"/>
        <p:cNvGrpSpPr/>
        <p:nvPr/>
      </p:nvGrpSpPr>
      <p:grpSpPr>
        <a:xfrm>
          <a:off x="0" y="0"/>
          <a:ext cx="0" cy="0"/>
          <a:chOff x="0" y="0"/>
          <a:chExt cx="0" cy="0"/>
        </a:xfrm>
      </p:grpSpPr>
      <p:sp>
        <p:nvSpPr>
          <p:cNvPr id="493" name="Google Shape;493;p121"/>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94" name="Google Shape;494;p121"/>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831850" y="0"/>
            <a:ext cx="10515600" cy="1008529"/>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13"/>
          <p:cNvSpPr txBox="1"/>
          <p:nvPr>
            <p:ph idx="1" type="body"/>
          </p:nvPr>
        </p:nvSpPr>
        <p:spPr>
          <a:xfrm>
            <a:off x="831850" y="1250577"/>
            <a:ext cx="10515600" cy="4839074"/>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pic>
        <p:nvPicPr>
          <p:cNvPr id="54" name="Google Shape;54;p13"/>
          <p:cNvPicPr preferRelativeResize="0"/>
          <p:nvPr/>
        </p:nvPicPr>
        <p:blipFill rotWithShape="1">
          <a:blip r:embed="rId3">
            <a:alphaModFix/>
          </a:blip>
          <a:srcRect b="0" l="0" r="0" t="0"/>
          <a:stretch/>
        </p:blipFill>
        <p:spPr>
          <a:xfrm>
            <a:off x="9599297" y="6126195"/>
            <a:ext cx="2286000" cy="455277"/>
          </a:xfrm>
          <a:prstGeom prst="rect">
            <a:avLst/>
          </a:prstGeom>
          <a:solidFill>
            <a:schemeClr val="lt1"/>
          </a:solid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495" name="Shape 495"/>
        <p:cNvGrpSpPr/>
        <p:nvPr/>
      </p:nvGrpSpPr>
      <p:grpSpPr>
        <a:xfrm>
          <a:off x="0" y="0"/>
          <a:ext cx="0" cy="0"/>
          <a:chOff x="0" y="0"/>
          <a:chExt cx="0" cy="0"/>
        </a:xfrm>
      </p:grpSpPr>
      <p:sp>
        <p:nvSpPr>
          <p:cNvPr id="496" name="Google Shape;496;p122"/>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97" name="Google Shape;497;p122"/>
          <p:cNvSpPr txBox="1"/>
          <p:nvPr>
            <p:ph idx="1" type="body"/>
          </p:nvPr>
        </p:nvSpPr>
        <p:spPr>
          <a:xfrm>
            <a:off x="839788" y="1193180"/>
            <a:ext cx="51579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98" name="Google Shape;498;p122"/>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9" name="Google Shape;499;p122"/>
          <p:cNvSpPr txBox="1"/>
          <p:nvPr>
            <p:ph idx="3" type="body"/>
          </p:nvPr>
        </p:nvSpPr>
        <p:spPr>
          <a:xfrm>
            <a:off x="6172200" y="1193180"/>
            <a:ext cx="51831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500" name="Google Shape;500;p122"/>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501" name="Shape 501"/>
        <p:cNvGrpSpPr/>
        <p:nvPr/>
      </p:nvGrpSpPr>
      <p:grpSpPr>
        <a:xfrm>
          <a:off x="0" y="0"/>
          <a:ext cx="0" cy="0"/>
          <a:chOff x="0" y="0"/>
          <a:chExt cx="0" cy="0"/>
        </a:xfrm>
      </p:grpSpPr>
      <p:sp>
        <p:nvSpPr>
          <p:cNvPr id="502" name="Google Shape;502;p123"/>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03" name="Google Shape;503;p123"/>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4" name="Google Shape;504;p123"/>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505" name="Shape 505"/>
        <p:cNvGrpSpPr/>
        <p:nvPr/>
      </p:nvGrpSpPr>
      <p:grpSpPr>
        <a:xfrm>
          <a:off x="0" y="0"/>
          <a:ext cx="0" cy="0"/>
          <a:chOff x="0" y="0"/>
          <a:chExt cx="0" cy="0"/>
        </a:xfrm>
      </p:grpSpPr>
      <p:sp>
        <p:nvSpPr>
          <p:cNvPr id="506" name="Google Shape;506;p124"/>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07" name="Google Shape;507;p124"/>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508" name="Google Shape;508;p124"/>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09" name="Shape 509"/>
        <p:cNvGrpSpPr/>
        <p:nvPr/>
      </p:nvGrpSpPr>
      <p:grpSpPr>
        <a:xfrm>
          <a:off x="0" y="0"/>
          <a:ext cx="0" cy="0"/>
          <a:chOff x="0" y="0"/>
          <a:chExt cx="0" cy="0"/>
        </a:xfrm>
      </p:grpSpPr>
      <p:sp>
        <p:nvSpPr>
          <p:cNvPr id="510" name="Google Shape;510;p125"/>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pic>
        <p:nvPicPr>
          <p:cNvPr descr="Screen Shot 2015-12-08 at 7.04.00 PM.png" id="511" name="Google Shape;511;p125"/>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15" name="Shape 515"/>
        <p:cNvGrpSpPr/>
        <p:nvPr/>
      </p:nvGrpSpPr>
      <p:grpSpPr>
        <a:xfrm>
          <a:off x="0" y="0"/>
          <a:ext cx="0" cy="0"/>
          <a:chOff x="0" y="0"/>
          <a:chExt cx="0" cy="0"/>
        </a:xfrm>
      </p:grpSpPr>
      <p:sp>
        <p:nvSpPr>
          <p:cNvPr id="516" name="Google Shape;516;p127"/>
          <p:cNvSpPr txBox="1"/>
          <p:nvPr>
            <p:ph type="ctrTitle"/>
          </p:nvPr>
        </p:nvSpPr>
        <p:spPr>
          <a:xfrm>
            <a:off x="430306" y="497541"/>
            <a:ext cx="6992400" cy="2850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6000"/>
              <a:buFont typeface="Raleway"/>
              <a:buNone/>
              <a:defRPr b="1" i="0" sz="60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7" name="Google Shape;517;p127"/>
          <p:cNvSpPr txBox="1"/>
          <p:nvPr>
            <p:ph idx="1" type="subTitle"/>
          </p:nvPr>
        </p:nvSpPr>
        <p:spPr>
          <a:xfrm>
            <a:off x="430306" y="3602038"/>
            <a:ext cx="6992400" cy="16557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518" name="Shape 518"/>
        <p:cNvGrpSpPr/>
        <p:nvPr/>
      </p:nvGrpSpPr>
      <p:grpSpPr>
        <a:xfrm>
          <a:off x="0" y="0"/>
          <a:ext cx="0" cy="0"/>
          <a:chOff x="0" y="0"/>
          <a:chExt cx="0" cy="0"/>
        </a:xfrm>
      </p:grpSpPr>
      <p:sp>
        <p:nvSpPr>
          <p:cNvPr id="519" name="Google Shape;519;p12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0" name="Google Shape;520;p128"/>
          <p:cNvSpPr txBox="1"/>
          <p:nvPr>
            <p:ph idx="1" type="body"/>
          </p:nvPr>
        </p:nvSpPr>
        <p:spPr>
          <a:xfrm>
            <a:off x="838200" y="1210235"/>
            <a:ext cx="10515600" cy="45990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129"/>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3" name="Google Shape;523;p129"/>
          <p:cNvSpPr txBox="1"/>
          <p:nvPr>
            <p:ph idx="1" type="body"/>
          </p:nvPr>
        </p:nvSpPr>
        <p:spPr>
          <a:xfrm>
            <a:off x="838200" y="1210235"/>
            <a:ext cx="10515600" cy="45990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524" name="Shape 524"/>
        <p:cNvGrpSpPr/>
        <p:nvPr/>
      </p:nvGrpSpPr>
      <p:grpSpPr>
        <a:xfrm>
          <a:off x="0" y="0"/>
          <a:ext cx="0" cy="0"/>
          <a:chOff x="0" y="0"/>
          <a:chExt cx="0" cy="0"/>
        </a:xfrm>
      </p:grpSpPr>
      <p:sp>
        <p:nvSpPr>
          <p:cNvPr id="525" name="Google Shape;525;p130"/>
          <p:cNvSpPr txBox="1"/>
          <p:nvPr>
            <p:ph type="title"/>
          </p:nvPr>
        </p:nvSpPr>
        <p:spPr>
          <a:xfrm>
            <a:off x="831850" y="0"/>
            <a:ext cx="10515600" cy="1008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6" name="Google Shape;526;p130"/>
          <p:cNvSpPr txBox="1"/>
          <p:nvPr>
            <p:ph idx="1" type="body"/>
          </p:nvPr>
        </p:nvSpPr>
        <p:spPr>
          <a:xfrm>
            <a:off x="831850" y="1250577"/>
            <a:ext cx="10515600" cy="48390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131"/>
          <p:cNvSpPr txBox="1"/>
          <p:nvPr>
            <p:ph type="title"/>
          </p:nvPr>
        </p:nvSpPr>
        <p:spPr>
          <a:xfrm>
            <a:off x="443754" y="0"/>
            <a:ext cx="11362800" cy="10086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9" name="Google Shape;529;p131"/>
          <p:cNvSpPr txBox="1"/>
          <p:nvPr>
            <p:ph idx="1" type="body"/>
          </p:nvPr>
        </p:nvSpPr>
        <p:spPr>
          <a:xfrm>
            <a:off x="838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0" name="Google Shape;530;p131"/>
          <p:cNvSpPr txBox="1"/>
          <p:nvPr>
            <p:ph idx="2" type="body"/>
          </p:nvPr>
        </p:nvSpPr>
        <p:spPr>
          <a:xfrm>
            <a:off x="6172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132"/>
          <p:cNvSpPr txBox="1"/>
          <p:nvPr>
            <p:ph type="title"/>
          </p:nvPr>
        </p:nvSpPr>
        <p:spPr>
          <a:xfrm>
            <a:off x="839788" y="1"/>
            <a:ext cx="10515600" cy="10035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3" name="Google Shape;533;p132"/>
          <p:cNvSpPr txBox="1"/>
          <p:nvPr>
            <p:ph idx="1" type="body"/>
          </p:nvPr>
        </p:nvSpPr>
        <p:spPr>
          <a:xfrm>
            <a:off x="839788" y="1193180"/>
            <a:ext cx="5157900" cy="4794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4" name="Google Shape;534;p132"/>
          <p:cNvSpPr txBox="1"/>
          <p:nvPr>
            <p:ph idx="2" type="body"/>
          </p:nvPr>
        </p:nvSpPr>
        <p:spPr>
          <a:xfrm>
            <a:off x="839788" y="1862253"/>
            <a:ext cx="51579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5" name="Google Shape;535;p132"/>
          <p:cNvSpPr txBox="1"/>
          <p:nvPr>
            <p:ph idx="3" type="body"/>
          </p:nvPr>
        </p:nvSpPr>
        <p:spPr>
          <a:xfrm>
            <a:off x="6172200" y="1193180"/>
            <a:ext cx="5183100" cy="4794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6" name="Google Shape;536;p132"/>
          <p:cNvSpPr txBox="1"/>
          <p:nvPr>
            <p:ph idx="4" type="body"/>
          </p:nvPr>
        </p:nvSpPr>
        <p:spPr>
          <a:xfrm>
            <a:off x="6172200" y="1862253"/>
            <a:ext cx="51831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430306" y="497541"/>
            <a:ext cx="6992470" cy="2850777"/>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6000"/>
              <a:buFont typeface="Raleway"/>
              <a:buNone/>
              <a:defRPr b="1" i="0" sz="6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4"/>
          <p:cNvSpPr txBox="1"/>
          <p:nvPr>
            <p:ph idx="1" type="subTitle"/>
          </p:nvPr>
        </p:nvSpPr>
        <p:spPr>
          <a:xfrm>
            <a:off x="430306" y="3602038"/>
            <a:ext cx="6992470" cy="1655762"/>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7" name="Shape 537"/>
        <p:cNvGrpSpPr/>
        <p:nvPr/>
      </p:nvGrpSpPr>
      <p:grpSpPr>
        <a:xfrm>
          <a:off x="0" y="0"/>
          <a:ext cx="0" cy="0"/>
          <a:chOff x="0" y="0"/>
          <a:chExt cx="0" cy="0"/>
        </a:xfrm>
      </p:grpSpPr>
      <p:sp>
        <p:nvSpPr>
          <p:cNvPr id="538" name="Google Shape;538;p133"/>
          <p:cNvSpPr txBox="1"/>
          <p:nvPr>
            <p:ph type="title"/>
          </p:nvPr>
        </p:nvSpPr>
        <p:spPr>
          <a:xfrm>
            <a:off x="443754" y="524435"/>
            <a:ext cx="6938700" cy="28374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134"/>
          <p:cNvSpPr txBox="1"/>
          <p:nvPr>
            <p:ph type="title"/>
          </p:nvPr>
        </p:nvSpPr>
        <p:spPr>
          <a:xfrm>
            <a:off x="591014" y="345688"/>
            <a:ext cx="10764300" cy="63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41" name="Google Shape;541;p134"/>
          <p:cNvSpPr txBox="1"/>
          <p:nvPr>
            <p:ph idx="1" type="body"/>
          </p:nvPr>
        </p:nvSpPr>
        <p:spPr>
          <a:xfrm>
            <a:off x="5183188" y="1092820"/>
            <a:ext cx="6172200" cy="47682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2" name="Google Shape;542;p134"/>
          <p:cNvSpPr txBox="1"/>
          <p:nvPr>
            <p:ph idx="2" type="body"/>
          </p:nvPr>
        </p:nvSpPr>
        <p:spPr>
          <a:xfrm>
            <a:off x="591016" y="1092820"/>
            <a:ext cx="4349100" cy="4776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135"/>
          <p:cNvSpPr txBox="1"/>
          <p:nvPr>
            <p:ph type="title"/>
          </p:nvPr>
        </p:nvSpPr>
        <p:spPr>
          <a:xfrm>
            <a:off x="839788" y="457200"/>
            <a:ext cx="10515600" cy="1204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45" name="Google Shape;545;p135"/>
          <p:cNvSpPr/>
          <p:nvPr>
            <p:ph idx="2" type="pic"/>
          </p:nvPr>
        </p:nvSpPr>
        <p:spPr>
          <a:xfrm>
            <a:off x="5183188" y="2057400"/>
            <a:ext cx="6172200" cy="38037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46" name="Google Shape;546;p13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8" name="Shape 54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15"/>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465787" y="0"/>
            <a:ext cx="11322422" cy="1021976"/>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16"/>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443754" y="0"/>
            <a:ext cx="11362764" cy="1008529"/>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17"/>
          <p:cNvSpPr txBox="1"/>
          <p:nvPr>
            <p:ph idx="1" type="body"/>
          </p:nvPr>
        </p:nvSpPr>
        <p:spPr>
          <a:xfrm>
            <a:off x="838200" y="1223682"/>
            <a:ext cx="5181600" cy="4953281"/>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17"/>
          <p:cNvSpPr txBox="1"/>
          <p:nvPr>
            <p:ph idx="2" type="body"/>
          </p:nvPr>
        </p:nvSpPr>
        <p:spPr>
          <a:xfrm>
            <a:off x="6172200" y="1223682"/>
            <a:ext cx="5181600" cy="4953281"/>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839788" y="1"/>
            <a:ext cx="10515600" cy="1003609"/>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8"/>
          <p:cNvSpPr txBox="1"/>
          <p:nvPr>
            <p:ph idx="1" type="body"/>
          </p:nvPr>
        </p:nvSpPr>
        <p:spPr>
          <a:xfrm>
            <a:off x="839788" y="1193180"/>
            <a:ext cx="5157787" cy="479503"/>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18"/>
          <p:cNvSpPr txBox="1"/>
          <p:nvPr>
            <p:ph idx="2" type="body"/>
          </p:nvPr>
        </p:nvSpPr>
        <p:spPr>
          <a:xfrm>
            <a:off x="839788" y="1862253"/>
            <a:ext cx="5157787" cy="432741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8"/>
          <p:cNvSpPr txBox="1"/>
          <p:nvPr>
            <p:ph idx="3" type="body"/>
          </p:nvPr>
        </p:nvSpPr>
        <p:spPr>
          <a:xfrm>
            <a:off x="6172200" y="1193180"/>
            <a:ext cx="5183188" cy="479503"/>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3" name="Google Shape;73;p18"/>
          <p:cNvSpPr txBox="1"/>
          <p:nvPr>
            <p:ph idx="4" type="body"/>
          </p:nvPr>
        </p:nvSpPr>
        <p:spPr>
          <a:xfrm>
            <a:off x="6172200" y="1862253"/>
            <a:ext cx="5183188" cy="432741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443754" y="524435"/>
            <a:ext cx="6938682" cy="283733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title"/>
          </p:nvPr>
        </p:nvSpPr>
        <p:spPr>
          <a:xfrm>
            <a:off x="591014" y="345688"/>
            <a:ext cx="10764373" cy="63561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20"/>
          <p:cNvSpPr txBox="1"/>
          <p:nvPr>
            <p:ph idx="1" type="body"/>
          </p:nvPr>
        </p:nvSpPr>
        <p:spPr>
          <a:xfrm>
            <a:off x="5183188" y="1092820"/>
            <a:ext cx="6172200" cy="476823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Google Shape;79;p20"/>
          <p:cNvSpPr txBox="1"/>
          <p:nvPr>
            <p:ph idx="2" type="body"/>
          </p:nvPr>
        </p:nvSpPr>
        <p:spPr>
          <a:xfrm>
            <a:off x="591016" y="1092820"/>
            <a:ext cx="4348974" cy="477616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839788" y="457200"/>
            <a:ext cx="10515600" cy="1204332"/>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21"/>
          <p:cNvSpPr/>
          <p:nvPr>
            <p:ph idx="2" type="pic"/>
          </p:nvPr>
        </p:nvSpPr>
        <p:spPr>
          <a:xfrm>
            <a:off x="5183188" y="2057400"/>
            <a:ext cx="6172200" cy="380365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83" name="Google Shape;83;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Screen Shot 2015-12-08 at 7.04.00 PM.png" id="17" name="Google Shape;17;p3"/>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89" name="Shape 89"/>
        <p:cNvGrpSpPr/>
        <p:nvPr/>
      </p:nvGrpSpPr>
      <p:grpSpPr>
        <a:xfrm>
          <a:off x="0" y="0"/>
          <a:ext cx="0" cy="0"/>
          <a:chOff x="0" y="0"/>
          <a:chExt cx="0" cy="0"/>
        </a:xfrm>
      </p:grpSpPr>
      <p:pic>
        <p:nvPicPr>
          <p:cNvPr descr="Screen Shot 2015-12-08 at 7.04.00 PM.png" id="90" name="Google Shape;90;p23"/>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pic>
        <p:nvPicPr>
          <p:cNvPr descr="Screen Shot 2015-12-08 at 7.04.00 PM.png" id="91" name="Google Shape;91;p23"/>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
        <p:nvSpPr>
          <p:cNvPr id="92" name="Google Shape;92;p23"/>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24"/>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Screen Shot 2015-12-08 at 7.04.00 PM.png" id="95" name="Google Shape;95;p24"/>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96" name="Google Shape;96;p24"/>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5"/>
          <p:cNvSpPr txBox="1"/>
          <p:nvPr>
            <p:ph type="ctrTitle"/>
          </p:nvPr>
        </p:nvSpPr>
        <p:spPr>
          <a:xfrm>
            <a:off x="914400" y="2130444"/>
            <a:ext cx="103632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Gill Sans"/>
              <a:buNone/>
              <a:defRPr b="1" i="0" sz="4267"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2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marR="0" rtl="0" algn="ctr">
              <a:spcBef>
                <a:spcPts val="747"/>
              </a:spcBef>
              <a:spcAft>
                <a:spcPts val="0"/>
              </a:spcAft>
              <a:buClr>
                <a:srgbClr val="888888"/>
              </a:buClr>
              <a:buSzPts val="3733"/>
              <a:buFont typeface="Arial"/>
              <a:buNone/>
              <a:defRPr b="0" i="0" sz="3733" u="none" cap="none" strike="noStrike">
                <a:solidFill>
                  <a:srgbClr val="888888"/>
                </a:solidFill>
                <a:latin typeface="Gill Sans"/>
                <a:ea typeface="Gill Sans"/>
                <a:cs typeface="Gill Sans"/>
                <a:sym typeface="Gill Sans"/>
              </a:defRPr>
            </a:lvl1pPr>
            <a:lvl2pPr lvl="1" marR="0" rtl="0" algn="ctr">
              <a:spcBef>
                <a:spcPts val="64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3pPr>
            <a:lvl4pPr lvl="3"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4pPr>
            <a:lvl5pPr lvl="4"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5pPr>
            <a:lvl6pPr lvl="5"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6pPr>
            <a:lvl7pPr lvl="6"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7pPr>
            <a:lvl8pPr lvl="7"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8pPr>
            <a:lvl9pPr lvl="8"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6"/>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26"/>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descr="Screen Shot 2015-12-08 at 7.04.00 PM.png" id="103" name="Google Shape;103;p26"/>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104" name="Google Shape;104;p26"/>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5" name="Shape 105"/>
        <p:cNvGrpSpPr/>
        <p:nvPr/>
      </p:nvGrpSpPr>
      <p:grpSpPr>
        <a:xfrm>
          <a:off x="0" y="0"/>
          <a:ext cx="0" cy="0"/>
          <a:chOff x="0" y="0"/>
          <a:chExt cx="0" cy="0"/>
        </a:xfrm>
      </p:grpSpPr>
      <p:sp>
        <p:nvSpPr>
          <p:cNvPr id="106" name="Google Shape;106;p2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 name="Google Shape;107;p2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lstStyle>
            <a:lvl1pPr indent="-228600" lvl="0" marL="457200" marR="0" rtl="0" algn="l">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48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27"/>
              </a:spcBef>
              <a:spcAft>
                <a:spcPts val="0"/>
              </a:spcAft>
              <a:buClr>
                <a:srgbClr val="888888"/>
              </a:buClr>
              <a:buSzPts val="2133"/>
              <a:buFont typeface="Arial"/>
              <a:buNone/>
              <a:defRPr b="0" i="0" sz="2133"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6pPr>
            <a:lvl7pPr indent="-228600" lvl="6" marL="32004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7pPr>
            <a:lvl8pPr indent="-228600" lvl="7" marL="36576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8pPr>
            <a:lvl9pPr indent="-228600" lvl="8" marL="41148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9pPr>
          </a:lstStyle>
          <a:p/>
        </p:txBody>
      </p:sp>
      <p:pic>
        <p:nvPicPr>
          <p:cNvPr descr="Screen Shot 2015-12-08 at 7.04.00 PM.png" id="108" name="Google Shape;108;p2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109" name="Google Shape;109;p2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10" name="Shape 110"/>
        <p:cNvGrpSpPr/>
        <p:nvPr/>
      </p:nvGrpSpPr>
      <p:grpSpPr>
        <a:xfrm>
          <a:off x="0" y="0"/>
          <a:ext cx="0" cy="0"/>
          <a:chOff x="0" y="0"/>
          <a:chExt cx="0" cy="0"/>
        </a:xfrm>
      </p:grpSpPr>
      <p:sp>
        <p:nvSpPr>
          <p:cNvPr id="111" name="Google Shape;111;p28"/>
          <p:cNvSpPr txBox="1"/>
          <p:nvPr>
            <p:ph idx="1" type="body"/>
          </p:nvPr>
        </p:nvSpPr>
        <p:spPr>
          <a:xfrm>
            <a:off x="609600" y="14430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2" name="Google Shape;112;p28"/>
          <p:cNvSpPr txBox="1"/>
          <p:nvPr>
            <p:ph idx="2" type="body"/>
          </p:nvPr>
        </p:nvSpPr>
        <p:spPr>
          <a:xfrm>
            <a:off x="6197600" y="14430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113" name="Google Shape;113;p28"/>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114" name="Google Shape;114;p28"/>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
        <p:nvSpPr>
          <p:cNvPr id="115" name="Google Shape;115;p28"/>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16" name="Shape 116"/>
        <p:cNvGrpSpPr/>
        <p:nvPr/>
      </p:nvGrpSpPr>
      <p:grpSpPr>
        <a:xfrm>
          <a:off x="0" y="0"/>
          <a:ext cx="0" cy="0"/>
          <a:chOff x="0" y="0"/>
          <a:chExt cx="0" cy="0"/>
        </a:xfrm>
      </p:grpSpPr>
      <p:sp>
        <p:nvSpPr>
          <p:cNvPr id="117" name="Google Shape;117;p29"/>
          <p:cNvSpPr txBox="1"/>
          <p:nvPr>
            <p:ph idx="1" type="body"/>
          </p:nvPr>
        </p:nvSpPr>
        <p:spPr>
          <a:xfrm>
            <a:off x="609600" y="1784353"/>
            <a:ext cx="5386917"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118" name="Google Shape;118;p29"/>
          <p:cNvSpPr txBox="1"/>
          <p:nvPr>
            <p:ph idx="2" type="body"/>
          </p:nvPr>
        </p:nvSpPr>
        <p:spPr>
          <a:xfrm>
            <a:off x="609600" y="2424112"/>
            <a:ext cx="5386917"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119" name="Google Shape;119;p29"/>
          <p:cNvSpPr txBox="1"/>
          <p:nvPr>
            <p:ph idx="3" type="body"/>
          </p:nvPr>
        </p:nvSpPr>
        <p:spPr>
          <a:xfrm>
            <a:off x="6193378" y="1784353"/>
            <a:ext cx="5389033"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120" name="Google Shape;120;p29"/>
          <p:cNvSpPr txBox="1"/>
          <p:nvPr>
            <p:ph idx="4" type="body"/>
          </p:nvPr>
        </p:nvSpPr>
        <p:spPr>
          <a:xfrm>
            <a:off x="6193378" y="2424112"/>
            <a:ext cx="5389033"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121" name="Google Shape;121;p29"/>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pic>
        <p:nvPicPr>
          <p:cNvPr descr="Screen Shot 2015-12-08 at 7.04.00 PM.png" id="123" name="Google Shape;123;p30"/>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pic>
        <p:nvPicPr>
          <p:cNvPr descr="Screen Shot 2015-12-08 at 7.04.00 PM.png" id="124" name="Google Shape;124;p30"/>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with Caption" showMasterSp="0">
  <p:cSld name="1_Picture with Caption">
    <p:spTree>
      <p:nvGrpSpPr>
        <p:cNvPr id="125" name="Shape 125"/>
        <p:cNvGrpSpPr/>
        <p:nvPr/>
      </p:nvGrpSpPr>
      <p:grpSpPr>
        <a:xfrm>
          <a:off x="0" y="0"/>
          <a:ext cx="0" cy="0"/>
          <a:chOff x="0" y="0"/>
          <a:chExt cx="0" cy="0"/>
        </a:xfrm>
      </p:grpSpPr>
      <p:pic>
        <p:nvPicPr>
          <p:cNvPr descr="Screen Shot 2015-12-08 at 7.04.00 PM.png" id="126" name="Google Shape;126;p31"/>
          <p:cNvPicPr preferRelativeResize="0"/>
          <p:nvPr/>
        </p:nvPicPr>
        <p:blipFill rotWithShape="1">
          <a:blip r:embed="rId2">
            <a:alphaModFix/>
          </a:blip>
          <a:srcRect b="0" l="0" r="0" t="0"/>
          <a:stretch/>
        </p:blipFill>
        <p:spPr>
          <a:xfrm>
            <a:off x="1043987" y="6365036"/>
            <a:ext cx="4945311" cy="475861"/>
          </a:xfrm>
          <a:prstGeom prst="rect">
            <a:avLst/>
          </a:prstGeom>
          <a:noFill/>
          <a:ln>
            <a:noFill/>
          </a:ln>
        </p:spPr>
      </p:pic>
      <p:sp>
        <p:nvSpPr>
          <p:cNvPr id="127" name="Google Shape;127;p3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28" name="Shape 128"/>
        <p:cNvGrpSpPr/>
        <p:nvPr/>
      </p:nvGrpSpPr>
      <p:grpSpPr>
        <a:xfrm>
          <a:off x="0" y="0"/>
          <a:ext cx="0" cy="0"/>
          <a:chOff x="0" y="0"/>
          <a:chExt cx="0" cy="0"/>
        </a:xfrm>
      </p:grpSpPr>
      <p:pic>
        <p:nvPicPr>
          <p:cNvPr descr="Biocomplexity-PP-SectionTitle10-SDAL-BKGD-Light_2015-11.jpg" id="129" name="Google Shape;129;p32"/>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130" name="Google Shape;130;p32"/>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Helvetica Neue"/>
              <a:buNone/>
              <a:defRPr b="0" i="0" sz="4267"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914400" y="2130444"/>
            <a:ext cx="103632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Gill Sans"/>
              <a:buNone/>
              <a:defRPr b="1" i="0" sz="4267"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marR="0" rtl="0" algn="ctr">
              <a:spcBef>
                <a:spcPts val="747"/>
              </a:spcBef>
              <a:spcAft>
                <a:spcPts val="0"/>
              </a:spcAft>
              <a:buClr>
                <a:srgbClr val="888888"/>
              </a:buClr>
              <a:buSzPts val="3733"/>
              <a:buFont typeface="Arial"/>
              <a:buNone/>
              <a:defRPr b="0" i="0" sz="3733" u="none" cap="none" strike="noStrike">
                <a:solidFill>
                  <a:srgbClr val="888888"/>
                </a:solidFill>
                <a:latin typeface="Gill Sans"/>
                <a:ea typeface="Gill Sans"/>
                <a:cs typeface="Gill Sans"/>
                <a:sym typeface="Gill Sans"/>
              </a:defRPr>
            </a:lvl1pPr>
            <a:lvl2pPr lvl="1" marR="0" rtl="0" algn="ctr">
              <a:spcBef>
                <a:spcPts val="64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3pPr>
            <a:lvl4pPr lvl="3"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4pPr>
            <a:lvl5pPr lvl="4"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5pPr>
            <a:lvl6pPr lvl="5"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6pPr>
            <a:lvl7pPr lvl="6"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7pPr>
            <a:lvl8pPr lvl="7"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8pPr>
            <a:lvl9pPr lvl="8"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4"/>
          <p:cNvSpPr txBox="1"/>
          <p:nvPr>
            <p:ph type="ctrTitle"/>
          </p:nvPr>
        </p:nvSpPr>
        <p:spPr>
          <a:xfrm>
            <a:off x="406400" y="2109356"/>
            <a:ext cx="8636100" cy="14700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37" name="Google Shape;137;p34"/>
          <p:cNvSpPr txBox="1"/>
          <p:nvPr>
            <p:ph idx="1" type="subTitle"/>
          </p:nvPr>
        </p:nvSpPr>
        <p:spPr>
          <a:xfrm>
            <a:off x="1828800" y="3886200"/>
            <a:ext cx="8534400" cy="1752300"/>
          </a:xfrm>
          <a:prstGeom prst="rect">
            <a:avLst/>
          </a:prstGeom>
          <a:noFill/>
          <a:ln>
            <a:noFill/>
          </a:ln>
        </p:spPr>
        <p:txBody>
          <a:bodyPr anchorCtr="0" anchor="t" bIns="60925" lIns="121900" spcFirstLastPara="1" rIns="121900" wrap="square" tIns="60925"/>
          <a:lstStyle>
            <a:lvl1pPr lvl="0" marR="0" rtl="0" algn="ctr">
              <a:spcBef>
                <a:spcPts val="700"/>
              </a:spcBef>
              <a:spcAft>
                <a:spcPts val="0"/>
              </a:spcAft>
              <a:buClr>
                <a:srgbClr val="888888"/>
              </a:buClr>
              <a:buSzPts val="3700"/>
              <a:buFont typeface="Arial"/>
              <a:buNone/>
              <a:defRPr b="0" i="0" sz="3700" u="none" cap="none" strike="noStrike">
                <a:solidFill>
                  <a:srgbClr val="888888"/>
                </a:solidFill>
                <a:latin typeface="Helvetica Neue Light"/>
                <a:ea typeface="Helvetica Neue Light"/>
                <a:cs typeface="Helvetica Neue Light"/>
                <a:sym typeface="Helvetica Neue Light"/>
              </a:defRPr>
            </a:lvl1pPr>
            <a:lvl2pPr lvl="1" marR="0" rtl="0" algn="ctr">
              <a:spcBef>
                <a:spcPts val="60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3pPr>
            <a:lvl4pPr lvl="3"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4pPr>
            <a:lvl5pPr lvl="4"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5pPr>
            <a:lvl6pPr lvl="5"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8" name="Shape 138"/>
        <p:cNvGrpSpPr/>
        <p:nvPr/>
      </p:nvGrpSpPr>
      <p:grpSpPr>
        <a:xfrm>
          <a:off x="0" y="0"/>
          <a:ext cx="0" cy="0"/>
          <a:chOff x="0" y="0"/>
          <a:chExt cx="0" cy="0"/>
        </a:xfrm>
      </p:grpSpPr>
      <p:sp>
        <p:nvSpPr>
          <p:cNvPr id="139" name="Google Shape;139;p35"/>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40" name="Google Shape;140;p35"/>
          <p:cNvSpPr txBox="1"/>
          <p:nvPr>
            <p:ph idx="1" type="body"/>
          </p:nvPr>
        </p:nvSpPr>
        <p:spPr>
          <a:xfrm>
            <a:off x="609600" y="1341437"/>
            <a:ext cx="109728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141" name="Google Shape;141;p35"/>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2" name="Shape 142"/>
        <p:cNvGrpSpPr/>
        <p:nvPr/>
      </p:nvGrpSpPr>
      <p:grpSpPr>
        <a:xfrm>
          <a:off x="0" y="0"/>
          <a:ext cx="0" cy="0"/>
          <a:chOff x="0" y="0"/>
          <a:chExt cx="0" cy="0"/>
        </a:xfrm>
      </p:grpSpPr>
      <p:sp>
        <p:nvSpPr>
          <p:cNvPr id="143" name="Google Shape;143;p36"/>
          <p:cNvSpPr txBox="1"/>
          <p:nvPr>
            <p:ph type="title"/>
          </p:nvPr>
        </p:nvSpPr>
        <p:spPr>
          <a:xfrm>
            <a:off x="963084" y="4406902"/>
            <a:ext cx="10363200" cy="1362000"/>
          </a:xfrm>
          <a:prstGeom prst="rect">
            <a:avLst/>
          </a:prstGeom>
          <a:noFill/>
          <a:ln>
            <a:noFill/>
          </a:ln>
        </p:spPr>
        <p:txBody>
          <a:bodyPr anchorCtr="0" anchor="t" bIns="60925" lIns="121900" spcFirstLastPara="1" rIns="121900" wrap="square" tIns="60925"/>
          <a:lstStyle>
            <a:lvl1pPr lvl="0" marR="0" rtl="0" algn="l">
              <a:spcBef>
                <a:spcPts val="0"/>
              </a:spcBef>
              <a:spcAft>
                <a:spcPts val="0"/>
              </a:spcAft>
              <a:buClr>
                <a:schemeClr val="dk1"/>
              </a:buClr>
              <a:buSzPts val="4300"/>
              <a:buFont typeface="Helvetica Neue"/>
              <a:buNone/>
              <a:defRPr b="1"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44" name="Google Shape;144;p36"/>
          <p:cNvSpPr txBox="1"/>
          <p:nvPr>
            <p:ph idx="1" type="body"/>
          </p:nvPr>
        </p:nvSpPr>
        <p:spPr>
          <a:xfrm>
            <a:off x="963084" y="2906713"/>
            <a:ext cx="10363200" cy="1500000"/>
          </a:xfrm>
          <a:prstGeom prst="rect">
            <a:avLst/>
          </a:prstGeom>
          <a:noFill/>
          <a:ln>
            <a:noFill/>
          </a:ln>
        </p:spPr>
        <p:txBody>
          <a:bodyPr anchorCtr="0" anchor="b" bIns="60925" lIns="121900" spcFirstLastPara="1" rIns="121900" wrap="square" tIns="60925"/>
          <a:lstStyle>
            <a:lvl1pPr indent="-228600" lvl="0" marL="457200" marR="0" rtl="0" algn="l">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50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00"/>
              </a:spcBef>
              <a:spcAft>
                <a:spcPts val="0"/>
              </a:spcAft>
              <a:buClr>
                <a:srgbClr val="888888"/>
              </a:buClr>
              <a:buSzPts val="2100"/>
              <a:buFont typeface="Arial"/>
              <a:buNone/>
              <a:defRPr b="0" i="0" sz="2100"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5" name="Shape 145"/>
        <p:cNvGrpSpPr/>
        <p:nvPr/>
      </p:nvGrpSpPr>
      <p:grpSpPr>
        <a:xfrm>
          <a:off x="0" y="0"/>
          <a:ext cx="0" cy="0"/>
          <a:chOff x="0" y="0"/>
          <a:chExt cx="0" cy="0"/>
        </a:xfrm>
      </p:grpSpPr>
      <p:sp>
        <p:nvSpPr>
          <p:cNvPr id="146" name="Google Shape;146;p37"/>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Gill Sans"/>
              <a:buNone/>
              <a:defRPr b="0" i="0" sz="4300" u="none" cap="none" strike="noStrike">
                <a:solidFill>
                  <a:schemeClr val="dk1"/>
                </a:solidFill>
                <a:latin typeface="Gill Sans"/>
                <a:ea typeface="Gill Sans"/>
                <a:cs typeface="Gill Sans"/>
                <a:sym typeface="Gill Sans"/>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47" name="Google Shape;147;p37"/>
          <p:cNvSpPr txBox="1"/>
          <p:nvPr>
            <p:ph idx="1" type="body"/>
          </p:nvPr>
        </p:nvSpPr>
        <p:spPr>
          <a:xfrm>
            <a:off x="609600" y="1341437"/>
            <a:ext cx="53847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48" name="Google Shape;148;p37"/>
          <p:cNvSpPr txBox="1"/>
          <p:nvPr>
            <p:ph idx="2" type="body"/>
          </p:nvPr>
        </p:nvSpPr>
        <p:spPr>
          <a:xfrm>
            <a:off x="6197600" y="1341437"/>
            <a:ext cx="53847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9" name="Shape 149"/>
        <p:cNvGrpSpPr/>
        <p:nvPr/>
      </p:nvGrpSpPr>
      <p:grpSpPr>
        <a:xfrm>
          <a:off x="0" y="0"/>
          <a:ext cx="0" cy="0"/>
          <a:chOff x="0" y="0"/>
          <a:chExt cx="0" cy="0"/>
        </a:xfrm>
      </p:grpSpPr>
      <p:sp>
        <p:nvSpPr>
          <p:cNvPr id="150" name="Google Shape;150;p38"/>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51" name="Shape 151"/>
        <p:cNvGrpSpPr/>
        <p:nvPr/>
      </p:nvGrpSpPr>
      <p:grpSpPr>
        <a:xfrm>
          <a:off x="0" y="0"/>
          <a:ext cx="0" cy="0"/>
          <a:chOff x="0" y="0"/>
          <a:chExt cx="0" cy="0"/>
        </a:xfrm>
      </p:grpSpPr>
      <p:sp>
        <p:nvSpPr>
          <p:cNvPr id="152" name="Google Shape;152;p39"/>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pic>
        <p:nvPicPr>
          <p:cNvPr descr="Screen Shot 2015-12-08 at 7.04.00 PM.png" id="153" name="Google Shape;153;p39"/>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type="blank">
  <p:cSld name="BLANK">
    <p:spTree>
      <p:nvGrpSpPr>
        <p:cNvPr id="154" name="Shape 1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61" name="Shape 161"/>
        <p:cNvGrpSpPr/>
        <p:nvPr/>
      </p:nvGrpSpPr>
      <p:grpSpPr>
        <a:xfrm>
          <a:off x="0" y="0"/>
          <a:ext cx="0" cy="0"/>
          <a:chOff x="0" y="0"/>
          <a:chExt cx="0" cy="0"/>
        </a:xfrm>
      </p:grpSpPr>
      <p:pic>
        <p:nvPicPr>
          <p:cNvPr descr="Biocomplexity-PP-SectionTitle10-SDAL-BKGD-Light_2015-11.jpg" id="162" name="Google Shape;162;p42"/>
          <p:cNvPicPr preferRelativeResize="0"/>
          <p:nvPr/>
        </p:nvPicPr>
        <p:blipFill rotWithShape="1">
          <a:blip r:embed="rId2">
            <a:alphaModFix/>
          </a:blip>
          <a:srcRect b="0" l="0" r="0" t="0"/>
          <a:stretch/>
        </p:blipFill>
        <p:spPr>
          <a:xfrm>
            <a:off x="0" y="0"/>
            <a:ext cx="12159574" cy="6858000"/>
          </a:xfrm>
          <a:prstGeom prst="rect">
            <a:avLst/>
          </a:prstGeom>
          <a:noFill/>
          <a:ln>
            <a:noFill/>
          </a:ln>
        </p:spPr>
      </p:pic>
      <p:sp>
        <p:nvSpPr>
          <p:cNvPr id="163" name="Google Shape;163;p42"/>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4" name="Shape 164"/>
        <p:cNvGrpSpPr/>
        <p:nvPr/>
      </p:nvGrpSpPr>
      <p:grpSpPr>
        <a:xfrm>
          <a:off x="0" y="0"/>
          <a:ext cx="0" cy="0"/>
          <a:chOff x="0" y="0"/>
          <a:chExt cx="0" cy="0"/>
        </a:xfrm>
      </p:grpSpPr>
      <p:sp>
        <p:nvSpPr>
          <p:cNvPr id="165" name="Google Shape;165;p43"/>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66" name="Shape 166"/>
        <p:cNvGrpSpPr/>
        <p:nvPr/>
      </p:nvGrpSpPr>
      <p:grpSpPr>
        <a:xfrm>
          <a:off x="0" y="0"/>
          <a:ext cx="0" cy="0"/>
          <a:chOff x="0" y="0"/>
          <a:chExt cx="0" cy="0"/>
        </a:xfrm>
      </p:grpSpPr>
      <p:sp>
        <p:nvSpPr>
          <p:cNvPr id="167" name="Google Shape;167;p44"/>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21" name="Shape 21"/>
        <p:cNvGrpSpPr/>
        <p:nvPr/>
      </p:nvGrpSpPr>
      <p:grpSpPr>
        <a:xfrm>
          <a:off x="0" y="0"/>
          <a:ext cx="0" cy="0"/>
          <a:chOff x="0" y="0"/>
          <a:chExt cx="0" cy="0"/>
        </a:xfrm>
      </p:grpSpPr>
      <p:pic>
        <p:nvPicPr>
          <p:cNvPr descr="Biocomplexity-PP-SectionTitle10-SDAL-BKGD-Light_2015-11.jpg" id="22" name="Google Shape;22;p5"/>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23" name="Google Shape;23;p5"/>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Helvetica Neue"/>
              <a:buNone/>
              <a:defRPr b="0" i="0" sz="4267"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spTree>
      <p:nvGrpSpPr>
        <p:cNvPr id="168" name="Shape 168"/>
        <p:cNvGrpSpPr/>
        <p:nvPr/>
      </p:nvGrpSpPr>
      <p:grpSpPr>
        <a:xfrm>
          <a:off x="0" y="0"/>
          <a:ext cx="0" cy="0"/>
          <a:chOff x="0" y="0"/>
          <a:chExt cx="0" cy="0"/>
        </a:xfrm>
      </p:grpSpPr>
      <p:pic>
        <p:nvPicPr>
          <p:cNvPr descr="Biocomplexity-PP-SectionTitle10-SDAL-BKGD-Light_2015-11.jpg" id="169" name="Google Shape;169;p45"/>
          <p:cNvPicPr preferRelativeResize="0"/>
          <p:nvPr/>
        </p:nvPicPr>
        <p:blipFill rotWithShape="1">
          <a:blip r:embed="rId2">
            <a:alphaModFix/>
          </a:blip>
          <a:srcRect b="0" l="0" r="0" t="0"/>
          <a:stretch/>
        </p:blipFill>
        <p:spPr>
          <a:xfrm>
            <a:off x="0" y="0"/>
            <a:ext cx="12159574" cy="6858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170" name="Shape 170"/>
        <p:cNvGrpSpPr/>
        <p:nvPr/>
      </p:nvGrpSpPr>
      <p:grpSpPr>
        <a:xfrm>
          <a:off x="0" y="0"/>
          <a:ext cx="0" cy="0"/>
          <a:chOff x="0" y="0"/>
          <a:chExt cx="0" cy="0"/>
        </a:xfrm>
      </p:grpSpPr>
      <p:pic>
        <p:nvPicPr>
          <p:cNvPr descr="Biocomplexity-PP-SectionTitle5-SDAL-BKGD-Light_2015-11.jpg" id="171" name="Google Shape;171;p46"/>
          <p:cNvPicPr preferRelativeResize="0"/>
          <p:nvPr/>
        </p:nvPicPr>
        <p:blipFill rotWithShape="1">
          <a:blip r:embed="rId2">
            <a:alphaModFix/>
          </a:blip>
          <a:srcRect b="0" l="0" r="0" t="0"/>
          <a:stretch/>
        </p:blipFill>
        <p:spPr>
          <a:xfrm>
            <a:off x="0" y="0"/>
            <a:ext cx="12159574" cy="6858000"/>
          </a:xfrm>
          <a:prstGeom prst="rect">
            <a:avLst/>
          </a:prstGeom>
          <a:noFill/>
          <a:ln>
            <a:noFill/>
          </a:ln>
        </p:spPr>
      </p:pic>
      <p:sp>
        <p:nvSpPr>
          <p:cNvPr id="172" name="Google Shape;172;p46"/>
          <p:cNvSpPr txBox="1"/>
          <p:nvPr>
            <p:ph type="ctrTitle"/>
          </p:nvPr>
        </p:nvSpPr>
        <p:spPr>
          <a:xfrm>
            <a:off x="406400" y="2130443"/>
            <a:ext cx="10363200" cy="1470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173" name="Shape 173"/>
        <p:cNvGrpSpPr/>
        <p:nvPr/>
      </p:nvGrpSpPr>
      <p:grpSpPr>
        <a:xfrm>
          <a:off x="0" y="0"/>
          <a:ext cx="0" cy="0"/>
          <a:chOff x="0" y="0"/>
          <a:chExt cx="0" cy="0"/>
        </a:xfrm>
      </p:grpSpPr>
      <p:pic>
        <p:nvPicPr>
          <p:cNvPr descr="Biocomplexity-PP-SectionTitle2-SDAL-BKGD-Light_2015-11.jpg" id="174" name="Google Shape;174;p47"/>
          <p:cNvPicPr preferRelativeResize="0"/>
          <p:nvPr/>
        </p:nvPicPr>
        <p:blipFill rotWithShape="1">
          <a:blip r:embed="rId2">
            <a:alphaModFix/>
          </a:blip>
          <a:srcRect b="0" l="0" r="0" t="0"/>
          <a:stretch/>
        </p:blipFill>
        <p:spPr>
          <a:xfrm>
            <a:off x="0" y="0"/>
            <a:ext cx="12159574" cy="6858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8" name="Shape 178"/>
        <p:cNvGrpSpPr/>
        <p:nvPr/>
      </p:nvGrpSpPr>
      <p:grpSpPr>
        <a:xfrm>
          <a:off x="0" y="0"/>
          <a:ext cx="0" cy="0"/>
          <a:chOff x="0" y="0"/>
          <a:chExt cx="0" cy="0"/>
        </a:xfrm>
      </p:grpSpPr>
      <p:sp>
        <p:nvSpPr>
          <p:cNvPr id="179" name="Google Shape;179;p49"/>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0" name="Google Shape;180;p49"/>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5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3" name="Google Shape;183;p50"/>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51"/>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51"/>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87" name="Shape 187"/>
        <p:cNvGrpSpPr/>
        <p:nvPr/>
      </p:nvGrpSpPr>
      <p:grpSpPr>
        <a:xfrm>
          <a:off x="0" y="0"/>
          <a:ext cx="0" cy="0"/>
          <a:chOff x="0" y="0"/>
          <a:chExt cx="0" cy="0"/>
        </a:xfrm>
      </p:grpSpPr>
      <p:pic>
        <p:nvPicPr>
          <p:cNvPr descr="Biocomplexity-PP-SectionTitle10-SDAL-BKGD-Light_2015-11.jpg" id="188" name="Google Shape;188;p52"/>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189" name="Google Shape;189;p52"/>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53"/>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2" name="Google Shape;192;p53"/>
          <p:cNvSpPr txBox="1"/>
          <p:nvPr>
            <p:ph idx="1" type="body"/>
          </p:nvPr>
        </p:nvSpPr>
        <p:spPr>
          <a:xfrm>
            <a:off x="839788" y="1193180"/>
            <a:ext cx="51579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93" name="Google Shape;193;p53"/>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4" name="Google Shape;194;p53"/>
          <p:cNvSpPr txBox="1"/>
          <p:nvPr>
            <p:ph idx="3" type="body"/>
          </p:nvPr>
        </p:nvSpPr>
        <p:spPr>
          <a:xfrm>
            <a:off x="6172200" y="1193180"/>
            <a:ext cx="51831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95" name="Google Shape;195;p53"/>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54"/>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8" name="Google Shape;198;p54"/>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p54"/>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0" name="Shape 200"/>
        <p:cNvGrpSpPr/>
        <p:nvPr/>
      </p:nvGrpSpPr>
      <p:grpSpPr>
        <a:xfrm>
          <a:off x="0" y="0"/>
          <a:ext cx="0" cy="0"/>
          <a:chOff x="0" y="0"/>
          <a:chExt cx="0" cy="0"/>
        </a:xfrm>
      </p:grpSpPr>
      <p:sp>
        <p:nvSpPr>
          <p:cNvPr id="201" name="Google Shape;201;p55"/>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6"/>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6"/>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descr="Screen Shot 2015-12-08 at 7.04.00 PM.png" id="27" name="Google Shape;27;p6"/>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56"/>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4" name="Google Shape;204;p56"/>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57"/>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57"/>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58"/>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1" name="Google Shape;211;p58"/>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12" name="Google Shape;212;p58"/>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9" name="Google Shape;219;p60"/>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0" name="Google Shape;220;p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1" name="Shape 221"/>
        <p:cNvGrpSpPr/>
        <p:nvPr/>
      </p:nvGrpSpPr>
      <p:grpSpPr>
        <a:xfrm>
          <a:off x="0" y="0"/>
          <a:ext cx="0" cy="0"/>
          <a:chOff x="0" y="0"/>
          <a:chExt cx="0" cy="0"/>
        </a:xfrm>
      </p:grpSpPr>
      <p:sp>
        <p:nvSpPr>
          <p:cNvPr id="222" name="Google Shape;222;p61"/>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3" name="Google Shape;223;p61"/>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24" name="Google Shape;224;p6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62"/>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 name="Google Shape;227;p62"/>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62"/>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9" name="Google Shape;229;p6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0" name="Shape 230"/>
        <p:cNvGrpSpPr/>
        <p:nvPr/>
      </p:nvGrpSpPr>
      <p:grpSpPr>
        <a:xfrm>
          <a:off x="0" y="0"/>
          <a:ext cx="0" cy="0"/>
          <a:chOff x="0" y="0"/>
          <a:chExt cx="0" cy="0"/>
        </a:xfrm>
      </p:grpSpPr>
      <p:sp>
        <p:nvSpPr>
          <p:cNvPr id="231" name="Google Shape;231;p63"/>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2" name="Google Shape;232;p6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64"/>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5" name="Google Shape;235;p64"/>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6" name="Google Shape;236;p6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65"/>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9" name="Google Shape;239;p65"/>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40" name="Google Shape;240;p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66"/>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3" name="Google Shape;243;p66"/>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66"/>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45" name="Google Shape;245;p6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lstStyle>
            <a:lvl1pPr indent="-228600" lvl="0" marL="457200" marR="0" rtl="0" algn="l">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48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27"/>
              </a:spcBef>
              <a:spcAft>
                <a:spcPts val="0"/>
              </a:spcAft>
              <a:buClr>
                <a:srgbClr val="888888"/>
              </a:buClr>
              <a:buSzPts val="2133"/>
              <a:buFont typeface="Arial"/>
              <a:buNone/>
              <a:defRPr b="0" i="0" sz="2133"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6pPr>
            <a:lvl7pPr indent="-228600" lvl="6" marL="32004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7pPr>
            <a:lvl8pPr indent="-228600" lvl="7" marL="36576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8pPr>
            <a:lvl9pPr indent="-228600" lvl="8" marL="41148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9pPr>
          </a:lstStyle>
          <a:p/>
        </p:txBody>
      </p:sp>
      <p:pic>
        <p:nvPicPr>
          <p:cNvPr descr="Screen Shot 2015-12-08 at 7.04.00 PM.png" id="31" name="Google Shape;31;p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67"/>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8" name="Google Shape;248;p67"/>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49" name="Google Shape;249;p67"/>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50" name="Google Shape;250;p6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5" name="Shape 255"/>
        <p:cNvGrpSpPr/>
        <p:nvPr/>
      </p:nvGrpSpPr>
      <p:grpSpPr>
        <a:xfrm>
          <a:off x="0" y="0"/>
          <a:ext cx="0" cy="0"/>
          <a:chOff x="0" y="0"/>
          <a:chExt cx="0" cy="0"/>
        </a:xfrm>
      </p:grpSpPr>
      <p:pic>
        <p:nvPicPr>
          <p:cNvPr descr="Screen Shot 2015-12-08 at 7.04.00 PM.png" id="256" name="Google Shape;256;p69"/>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7" name="Shape 257"/>
        <p:cNvGrpSpPr/>
        <p:nvPr/>
      </p:nvGrpSpPr>
      <p:grpSpPr>
        <a:xfrm>
          <a:off x="0" y="0"/>
          <a:ext cx="0" cy="0"/>
          <a:chOff x="0" y="0"/>
          <a:chExt cx="0" cy="0"/>
        </a:xfrm>
      </p:grpSpPr>
      <p:sp>
        <p:nvSpPr>
          <p:cNvPr id="258" name="Google Shape;258;p70"/>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descr="Screen Shot 2015-12-08 at 7.04.00 PM.png" id="259" name="Google Shape;259;p70"/>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60" name="Shape 260"/>
        <p:cNvGrpSpPr/>
        <p:nvPr/>
      </p:nvGrpSpPr>
      <p:grpSpPr>
        <a:xfrm>
          <a:off x="0" y="0"/>
          <a:ext cx="0" cy="0"/>
          <a:chOff x="0" y="0"/>
          <a:chExt cx="0" cy="0"/>
        </a:xfrm>
      </p:grpSpPr>
      <p:sp>
        <p:nvSpPr>
          <p:cNvPr id="261" name="Google Shape;261;p71"/>
          <p:cNvSpPr txBox="1"/>
          <p:nvPr>
            <p:ph type="ctrTitle"/>
          </p:nvPr>
        </p:nvSpPr>
        <p:spPr>
          <a:xfrm>
            <a:off x="914400" y="2130444"/>
            <a:ext cx="10363200" cy="1470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Gill Sans"/>
              <a:buNone/>
              <a:defRPr b="1" i="0" sz="4300" u="none" cap="none" strike="noStrike">
                <a:solidFill>
                  <a:schemeClr val="dk1"/>
                </a:solidFill>
                <a:latin typeface="Gill Sans"/>
                <a:ea typeface="Gill Sans"/>
                <a:cs typeface="Gill Sans"/>
                <a:sym typeface="Gill Sans"/>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2" name="Google Shape;262;p71"/>
          <p:cNvSpPr txBox="1"/>
          <p:nvPr>
            <p:ph idx="1" type="subTitle"/>
          </p:nvPr>
        </p:nvSpPr>
        <p:spPr>
          <a:xfrm>
            <a:off x="1828800" y="3886200"/>
            <a:ext cx="8534400" cy="1752900"/>
          </a:xfrm>
          <a:prstGeom prst="rect">
            <a:avLst/>
          </a:prstGeom>
          <a:noFill/>
          <a:ln>
            <a:noFill/>
          </a:ln>
        </p:spPr>
        <p:txBody>
          <a:bodyPr anchorCtr="0" anchor="t" bIns="45700" lIns="91425" spcFirstLastPara="1" rIns="91425" wrap="square" tIns="45700"/>
          <a:lstStyle>
            <a:lvl1pPr lvl="0" marR="0" rtl="0" algn="ctr">
              <a:spcBef>
                <a:spcPts val="800"/>
              </a:spcBef>
              <a:spcAft>
                <a:spcPts val="0"/>
              </a:spcAft>
              <a:buClr>
                <a:srgbClr val="888888"/>
              </a:buClr>
              <a:buSzPts val="3700"/>
              <a:buFont typeface="Arial"/>
              <a:buNone/>
              <a:defRPr b="0" i="0" sz="3700" u="none" cap="none" strike="noStrike">
                <a:solidFill>
                  <a:srgbClr val="888888"/>
                </a:solidFill>
                <a:latin typeface="Gill Sans"/>
                <a:ea typeface="Gill Sans"/>
                <a:cs typeface="Gill Sans"/>
                <a:sym typeface="Gill Sans"/>
              </a:defRPr>
            </a:lvl1pPr>
            <a:lvl2pPr lvl="1" marR="0" rtl="0" algn="ctr">
              <a:spcBef>
                <a:spcPts val="70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3pPr>
            <a:lvl4pPr lvl="3"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4pPr>
            <a:lvl5pPr lvl="4"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5pPr>
            <a:lvl6pPr lvl="5"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263" name="Shape 263"/>
        <p:cNvGrpSpPr/>
        <p:nvPr/>
      </p:nvGrpSpPr>
      <p:grpSpPr>
        <a:xfrm>
          <a:off x="0" y="0"/>
          <a:ext cx="0" cy="0"/>
          <a:chOff x="0" y="0"/>
          <a:chExt cx="0" cy="0"/>
        </a:xfrm>
      </p:grpSpPr>
      <p:pic>
        <p:nvPicPr>
          <p:cNvPr descr="Biocomplexity-PP-SectionTitle10-SDAL-BKGD-Light_2015-11.jpg" id="264" name="Google Shape;264;p72"/>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265" name="Google Shape;265;p72"/>
          <p:cNvSpPr txBox="1"/>
          <p:nvPr>
            <p:ph type="title"/>
          </p:nvPr>
        </p:nvSpPr>
        <p:spPr>
          <a:xfrm>
            <a:off x="609600" y="274639"/>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6" name="Shape 266"/>
        <p:cNvGrpSpPr/>
        <p:nvPr/>
      </p:nvGrpSpPr>
      <p:grpSpPr>
        <a:xfrm>
          <a:off x="0" y="0"/>
          <a:ext cx="0" cy="0"/>
          <a:chOff x="0" y="0"/>
          <a:chExt cx="0" cy="0"/>
        </a:xfrm>
      </p:grpSpPr>
      <p:sp>
        <p:nvSpPr>
          <p:cNvPr id="267" name="Google Shape;267;p73"/>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8" name="Google Shape;268;p73"/>
          <p:cNvSpPr txBox="1"/>
          <p:nvPr>
            <p:ph idx="1" type="body"/>
          </p:nvPr>
        </p:nvSpPr>
        <p:spPr>
          <a:xfrm>
            <a:off x="609600" y="1193800"/>
            <a:ext cx="109728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269" name="Google Shape;269;p73"/>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0" name="Shape 270"/>
        <p:cNvGrpSpPr/>
        <p:nvPr/>
      </p:nvGrpSpPr>
      <p:grpSpPr>
        <a:xfrm>
          <a:off x="0" y="0"/>
          <a:ext cx="0" cy="0"/>
          <a:chOff x="0" y="0"/>
          <a:chExt cx="0" cy="0"/>
        </a:xfrm>
      </p:grpSpPr>
      <p:sp>
        <p:nvSpPr>
          <p:cNvPr id="271" name="Google Shape;271;p74"/>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2" name="Google Shape;272;p74"/>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lstStyle>
            <a:lvl1pPr indent="-228600" lvl="0" marL="457200" marR="0" rtl="0" algn="l">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50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00"/>
              </a:spcBef>
              <a:spcAft>
                <a:spcPts val="0"/>
              </a:spcAft>
              <a:buClr>
                <a:srgbClr val="888888"/>
              </a:buClr>
              <a:buSzPts val="2100"/>
              <a:buFont typeface="Arial"/>
              <a:buNone/>
              <a:defRPr b="0" i="0" sz="2100"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pic>
        <p:nvPicPr>
          <p:cNvPr descr="Screen Shot 2015-12-08 at 7.04.00 PM.png" id="273" name="Google Shape;273;p74"/>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4" name="Shape 274"/>
        <p:cNvGrpSpPr/>
        <p:nvPr/>
      </p:nvGrpSpPr>
      <p:grpSpPr>
        <a:xfrm>
          <a:off x="0" y="0"/>
          <a:ext cx="0" cy="0"/>
          <a:chOff x="0" y="0"/>
          <a:chExt cx="0" cy="0"/>
        </a:xfrm>
      </p:grpSpPr>
      <p:sp>
        <p:nvSpPr>
          <p:cNvPr id="275" name="Google Shape;275;p75"/>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6" name="Google Shape;276;p75"/>
          <p:cNvSpPr txBox="1"/>
          <p:nvPr>
            <p:ph idx="1" type="body"/>
          </p:nvPr>
        </p:nvSpPr>
        <p:spPr>
          <a:xfrm>
            <a:off x="609600" y="1138237"/>
            <a:ext cx="53847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77" name="Google Shape;277;p75"/>
          <p:cNvSpPr txBox="1"/>
          <p:nvPr>
            <p:ph idx="2" type="body"/>
          </p:nvPr>
        </p:nvSpPr>
        <p:spPr>
          <a:xfrm>
            <a:off x="6197600" y="1138237"/>
            <a:ext cx="53847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278" name="Google Shape;278;p75"/>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9" name="Shape 279"/>
        <p:cNvGrpSpPr/>
        <p:nvPr/>
      </p:nvGrpSpPr>
      <p:grpSpPr>
        <a:xfrm>
          <a:off x="0" y="0"/>
          <a:ext cx="0" cy="0"/>
          <a:chOff x="0" y="0"/>
          <a:chExt cx="0" cy="0"/>
        </a:xfrm>
      </p:grpSpPr>
      <p:sp>
        <p:nvSpPr>
          <p:cNvPr id="280" name="Google Shape;280;p76"/>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Gill Sans"/>
              <a:buNone/>
              <a:defRPr b="1" i="0" sz="4300" u="none" cap="none" strike="noStrike">
                <a:solidFill>
                  <a:schemeClr val="dk1"/>
                </a:solidFill>
                <a:latin typeface="Gill Sans"/>
                <a:ea typeface="Gill Sans"/>
                <a:cs typeface="Gill Sans"/>
                <a:sym typeface="Gill Sans"/>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1" name="Google Shape;281;p76"/>
          <p:cNvSpPr txBox="1"/>
          <p:nvPr>
            <p:ph idx="1" type="body"/>
          </p:nvPr>
        </p:nvSpPr>
        <p:spPr>
          <a:xfrm>
            <a:off x="609600" y="1377953"/>
            <a:ext cx="5386800" cy="639900"/>
          </a:xfrm>
          <a:prstGeom prst="rect">
            <a:avLst/>
          </a:prstGeom>
          <a:noFill/>
          <a:ln>
            <a:noFill/>
          </a:ln>
        </p:spPr>
        <p:txBody>
          <a:bodyPr anchorCtr="0" anchor="b" bIns="45700" lIns="91425" spcFirstLastPara="1" rIns="91425" wrap="square" tIns="45700"/>
          <a:lstStyle>
            <a:lvl1pPr indent="-228600" lvl="0" marL="457200" marR="0" rtl="0" algn="l">
              <a:spcBef>
                <a:spcPts val="8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spcBef>
                <a:spcPts val="500"/>
              </a:spcBef>
              <a:spcAft>
                <a:spcPts val="0"/>
              </a:spcAft>
              <a:buClr>
                <a:schemeClr val="dk1"/>
              </a:buClr>
              <a:buSzPts val="2700"/>
              <a:buFont typeface="Arial"/>
              <a:buNone/>
              <a:defRPr b="1" i="0" sz="27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50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282" name="Google Shape;282;p76"/>
          <p:cNvSpPr txBox="1"/>
          <p:nvPr>
            <p:ph idx="2" type="body"/>
          </p:nvPr>
        </p:nvSpPr>
        <p:spPr>
          <a:xfrm>
            <a:off x="609600" y="2017712"/>
            <a:ext cx="5386800" cy="3951300"/>
          </a:xfrm>
          <a:prstGeom prst="rect">
            <a:avLst/>
          </a:prstGeom>
          <a:noFill/>
          <a:ln>
            <a:noFill/>
          </a:ln>
        </p:spPr>
        <p:txBody>
          <a:bodyPr anchorCtr="0" anchor="t" bIns="45700" lIns="91425" spcFirstLastPara="1" rIns="91425" wrap="square" tIns="45700"/>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283" name="Google Shape;283;p76"/>
          <p:cNvSpPr txBox="1"/>
          <p:nvPr>
            <p:ph idx="3" type="body"/>
          </p:nvPr>
        </p:nvSpPr>
        <p:spPr>
          <a:xfrm>
            <a:off x="6193378" y="1377953"/>
            <a:ext cx="5388900" cy="639900"/>
          </a:xfrm>
          <a:prstGeom prst="rect">
            <a:avLst/>
          </a:prstGeom>
          <a:noFill/>
          <a:ln>
            <a:noFill/>
          </a:ln>
        </p:spPr>
        <p:txBody>
          <a:bodyPr anchorCtr="0" anchor="b" bIns="45700" lIns="91425" spcFirstLastPara="1" rIns="91425" wrap="square" tIns="45700"/>
          <a:lstStyle>
            <a:lvl1pPr indent="-228600" lvl="0" marL="457200" marR="0" rtl="0" algn="l">
              <a:spcBef>
                <a:spcPts val="8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spcBef>
                <a:spcPts val="500"/>
              </a:spcBef>
              <a:spcAft>
                <a:spcPts val="0"/>
              </a:spcAft>
              <a:buClr>
                <a:schemeClr val="dk1"/>
              </a:buClr>
              <a:buSzPts val="2700"/>
              <a:buFont typeface="Arial"/>
              <a:buNone/>
              <a:defRPr b="1" i="0" sz="27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50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284" name="Google Shape;284;p76"/>
          <p:cNvSpPr txBox="1"/>
          <p:nvPr>
            <p:ph idx="4" type="body"/>
          </p:nvPr>
        </p:nvSpPr>
        <p:spPr>
          <a:xfrm>
            <a:off x="6193378" y="2017712"/>
            <a:ext cx="5388900" cy="3951300"/>
          </a:xfrm>
          <a:prstGeom prst="rect">
            <a:avLst/>
          </a:prstGeom>
          <a:noFill/>
          <a:ln>
            <a:noFill/>
          </a:ln>
        </p:spPr>
        <p:txBody>
          <a:bodyPr anchorCtr="0" anchor="t" bIns="45700" lIns="91425" spcFirstLastPara="1" rIns="91425" wrap="square" tIns="45700"/>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with Caption" showMasterSp="0">
  <p:cSld name="3_Picture with Caption">
    <p:bg>
      <p:bgPr>
        <a:blipFill>
          <a:blip r:embed="rId2">
            <a:alphaModFix/>
          </a:blip>
          <a:stretch>
            <a:fillRect/>
          </a:stretch>
        </a:blipFill>
      </p:bgPr>
    </p:bg>
    <p:spTree>
      <p:nvGrpSpPr>
        <p:cNvPr id="285" name="Shape 285"/>
        <p:cNvGrpSpPr/>
        <p:nvPr/>
      </p:nvGrpSpPr>
      <p:grpSpPr>
        <a:xfrm>
          <a:off x="0" y="0"/>
          <a:ext cx="0" cy="0"/>
          <a:chOff x="0" y="0"/>
          <a:chExt cx="0" cy="0"/>
        </a:xfrm>
      </p:grpSpPr>
      <p:pic>
        <p:nvPicPr>
          <p:cNvPr descr="Screen Shot 2015-12-08 at 7.04.00 PM.png" id="286" name="Google Shape;286;p77"/>
          <p:cNvPicPr preferRelativeResize="0"/>
          <p:nvPr/>
        </p:nvPicPr>
        <p:blipFill rotWithShape="1">
          <a:blip r:embed="rId3">
            <a:alphaModFix/>
          </a:blip>
          <a:srcRect b="0" l="0" r="0" t="0"/>
          <a:stretch/>
        </p:blipFill>
        <p:spPr>
          <a:xfrm>
            <a:off x="1043987" y="6365036"/>
            <a:ext cx="4945311" cy="475861"/>
          </a:xfrm>
          <a:prstGeom prst="rect">
            <a:avLst/>
          </a:prstGeom>
          <a:noFill/>
          <a:ln>
            <a:noFill/>
          </a:ln>
        </p:spPr>
      </p:pic>
      <p:sp>
        <p:nvSpPr>
          <p:cNvPr id="287" name="Google Shape;287;p77"/>
          <p:cNvSpPr txBox="1"/>
          <p:nvPr>
            <p:ph type="title"/>
          </p:nvPr>
        </p:nvSpPr>
        <p:spPr>
          <a:xfrm>
            <a:off x="609600" y="274639"/>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8"/>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8"/>
          <p:cNvSpPr txBox="1"/>
          <p:nvPr>
            <p:ph idx="1" type="body"/>
          </p:nvPr>
        </p:nvSpPr>
        <p:spPr>
          <a:xfrm>
            <a:off x="609600" y="11382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 name="Google Shape;35;p8"/>
          <p:cNvSpPr txBox="1"/>
          <p:nvPr>
            <p:ph idx="2" type="body"/>
          </p:nvPr>
        </p:nvSpPr>
        <p:spPr>
          <a:xfrm>
            <a:off x="6197600" y="11382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36" name="Google Shape;36;p8"/>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288" name="Shape 288"/>
        <p:cNvGrpSpPr/>
        <p:nvPr/>
      </p:nvGrpSpPr>
      <p:grpSpPr>
        <a:xfrm>
          <a:off x="0" y="0"/>
          <a:ext cx="0" cy="0"/>
          <a:chOff x="0" y="0"/>
          <a:chExt cx="0" cy="0"/>
        </a:xfrm>
      </p:grpSpPr>
      <p:pic>
        <p:nvPicPr>
          <p:cNvPr descr="Biocomplexity-PP-SectionTitle10-SDAL-BKGD-Light_2015-11.jpg" id="289" name="Google Shape;289;p78"/>
          <p:cNvPicPr preferRelativeResize="0"/>
          <p:nvPr/>
        </p:nvPicPr>
        <p:blipFill rotWithShape="1">
          <a:blip r:embed="rId2">
            <a:alphaModFix/>
          </a:blip>
          <a:srcRect b="0" l="0" r="0" t="0"/>
          <a:stretch/>
        </p:blipFill>
        <p:spPr>
          <a:xfrm>
            <a:off x="0" y="1"/>
            <a:ext cx="12159574" cy="68580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290" name="Shape 290"/>
        <p:cNvGrpSpPr/>
        <p:nvPr/>
      </p:nvGrpSpPr>
      <p:grpSpPr>
        <a:xfrm>
          <a:off x="0" y="0"/>
          <a:ext cx="0" cy="0"/>
          <a:chOff x="0" y="0"/>
          <a:chExt cx="0" cy="0"/>
        </a:xfrm>
      </p:grpSpPr>
      <p:pic>
        <p:nvPicPr>
          <p:cNvPr descr="Screen Shot 2015-12-08 at 7.04.00 PM.png" id="291" name="Google Shape;291;p79"/>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pic>
        <p:nvPicPr>
          <p:cNvPr descr="Screen Shot 2015-12-08 at 7.04.00 PM.png" id="292" name="Google Shape;292;p79"/>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
        <p:nvSpPr>
          <p:cNvPr id="293" name="Google Shape;293;p79"/>
          <p:cNvSpPr txBox="1"/>
          <p:nvPr>
            <p:ph type="title"/>
          </p:nvPr>
        </p:nvSpPr>
        <p:spPr>
          <a:xfrm>
            <a:off x="609600" y="279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81"/>
          <p:cNvSpPr txBox="1"/>
          <p:nvPr>
            <p:ph type="title"/>
          </p:nvPr>
        </p:nvSpPr>
        <p:spPr>
          <a:xfrm>
            <a:off x="831850" y="0"/>
            <a:ext cx="10515600" cy="10083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9" name="Google Shape;299;p81"/>
          <p:cNvSpPr txBox="1"/>
          <p:nvPr>
            <p:ph idx="1" type="body"/>
          </p:nvPr>
        </p:nvSpPr>
        <p:spPr>
          <a:xfrm>
            <a:off x="831850" y="1250577"/>
            <a:ext cx="10515600" cy="4839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100"/>
              </a:spcBef>
              <a:spcAft>
                <a:spcPts val="0"/>
              </a:spcAft>
              <a:buClr>
                <a:srgbClr val="888888"/>
              </a:buClr>
              <a:buSzPts val="24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1900"/>
              <a:buFont typeface="Arial"/>
              <a:buNone/>
              <a:defRPr b="0" i="0" sz="19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pic>
        <p:nvPicPr>
          <p:cNvPr id="300" name="Google Shape;300;p81"/>
          <p:cNvPicPr preferRelativeResize="0"/>
          <p:nvPr/>
        </p:nvPicPr>
        <p:blipFill rotWithShape="1">
          <a:blip r:embed="rId3">
            <a:alphaModFix/>
          </a:blip>
          <a:srcRect b="0" l="0" r="0" t="0"/>
          <a:stretch/>
        </p:blipFill>
        <p:spPr>
          <a:xfrm>
            <a:off x="9599297" y="6126195"/>
            <a:ext cx="2285999" cy="455277"/>
          </a:xfrm>
          <a:prstGeom prst="rect">
            <a:avLst/>
          </a:prstGeom>
          <a:solidFill>
            <a:schemeClr val="lt1"/>
          </a:solid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1" name="Shape 301"/>
        <p:cNvGrpSpPr/>
        <p:nvPr/>
      </p:nvGrpSpPr>
      <p:grpSpPr>
        <a:xfrm>
          <a:off x="0" y="0"/>
          <a:ext cx="0" cy="0"/>
          <a:chOff x="0" y="0"/>
          <a:chExt cx="0" cy="0"/>
        </a:xfrm>
      </p:grpSpPr>
      <p:sp>
        <p:nvSpPr>
          <p:cNvPr id="302" name="Google Shape;302;p82"/>
          <p:cNvSpPr txBox="1"/>
          <p:nvPr>
            <p:ph type="ctrTitle"/>
          </p:nvPr>
        </p:nvSpPr>
        <p:spPr>
          <a:xfrm>
            <a:off x="430306" y="497541"/>
            <a:ext cx="6992400" cy="2850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6000"/>
              <a:buFont typeface="Raleway"/>
              <a:buNone/>
              <a:defRPr b="1" i="0" sz="6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3" name="Google Shape;303;p82"/>
          <p:cNvSpPr txBox="1"/>
          <p:nvPr>
            <p:ph idx="1" type="subTitle"/>
          </p:nvPr>
        </p:nvSpPr>
        <p:spPr>
          <a:xfrm>
            <a:off x="430306" y="3602038"/>
            <a:ext cx="6992400" cy="1655700"/>
          </a:xfrm>
          <a:prstGeom prst="rect">
            <a:avLst/>
          </a:prstGeom>
          <a:noFill/>
          <a:ln>
            <a:noFill/>
          </a:ln>
        </p:spPr>
        <p:txBody>
          <a:bodyPr anchorCtr="0" anchor="t" bIns="45700" lIns="91425" spcFirstLastPara="1" rIns="91425" wrap="square" tIns="45700"/>
          <a:lstStyle>
            <a:lvl1pPr lvl="0" marR="0" rtl="0" algn="l">
              <a:lnSpc>
                <a:spcPct val="90000"/>
              </a:lnSpc>
              <a:spcBef>
                <a:spcPts val="11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1900"/>
              <a:buFont typeface="Arial"/>
              <a:buNone/>
              <a:defRPr b="0" i="0" sz="19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8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6" name="Google Shape;306;p83"/>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Google Shape;308;p84"/>
          <p:cNvSpPr txBox="1"/>
          <p:nvPr>
            <p:ph type="title"/>
          </p:nvPr>
        </p:nvSpPr>
        <p:spPr>
          <a:xfrm>
            <a:off x="465787" y="0"/>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9" name="Google Shape;309;p84"/>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85"/>
          <p:cNvSpPr txBox="1"/>
          <p:nvPr>
            <p:ph type="title"/>
          </p:nvPr>
        </p:nvSpPr>
        <p:spPr>
          <a:xfrm>
            <a:off x="443754" y="0"/>
            <a:ext cx="11362800" cy="10083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2" name="Google Shape;312;p85"/>
          <p:cNvSpPr txBox="1"/>
          <p:nvPr>
            <p:ph idx="1" type="body"/>
          </p:nvPr>
        </p:nvSpPr>
        <p:spPr>
          <a:xfrm>
            <a:off x="838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13" name="Google Shape;313;p85"/>
          <p:cNvSpPr txBox="1"/>
          <p:nvPr>
            <p:ph idx="2" type="body"/>
          </p:nvPr>
        </p:nvSpPr>
        <p:spPr>
          <a:xfrm>
            <a:off x="6172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86"/>
          <p:cNvSpPr txBox="1"/>
          <p:nvPr>
            <p:ph type="title"/>
          </p:nvPr>
        </p:nvSpPr>
        <p:spPr>
          <a:xfrm>
            <a:off x="839788" y="1"/>
            <a:ext cx="10515600" cy="10035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6" name="Google Shape;316;p86"/>
          <p:cNvSpPr txBox="1"/>
          <p:nvPr>
            <p:ph idx="1" type="body"/>
          </p:nvPr>
        </p:nvSpPr>
        <p:spPr>
          <a:xfrm>
            <a:off x="839788" y="1193180"/>
            <a:ext cx="5157900" cy="4791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1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9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17" name="Google Shape;317;p86"/>
          <p:cNvSpPr txBox="1"/>
          <p:nvPr>
            <p:ph idx="2" type="body"/>
          </p:nvPr>
        </p:nvSpPr>
        <p:spPr>
          <a:xfrm>
            <a:off x="839788" y="1862253"/>
            <a:ext cx="51579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18" name="Google Shape;318;p86"/>
          <p:cNvSpPr txBox="1"/>
          <p:nvPr>
            <p:ph idx="3" type="body"/>
          </p:nvPr>
        </p:nvSpPr>
        <p:spPr>
          <a:xfrm>
            <a:off x="6172200" y="1193180"/>
            <a:ext cx="5183100" cy="4791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1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9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19" name="Google Shape;319;p86"/>
          <p:cNvSpPr txBox="1"/>
          <p:nvPr>
            <p:ph idx="4" type="body"/>
          </p:nvPr>
        </p:nvSpPr>
        <p:spPr>
          <a:xfrm>
            <a:off x="6172200" y="1862253"/>
            <a:ext cx="51831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0" name="Shape 320"/>
        <p:cNvGrpSpPr/>
        <p:nvPr/>
      </p:nvGrpSpPr>
      <p:grpSpPr>
        <a:xfrm>
          <a:off x="0" y="0"/>
          <a:ext cx="0" cy="0"/>
          <a:chOff x="0" y="0"/>
          <a:chExt cx="0" cy="0"/>
        </a:xfrm>
      </p:grpSpPr>
      <p:sp>
        <p:nvSpPr>
          <p:cNvPr id="321" name="Google Shape;321;p87"/>
          <p:cNvSpPr txBox="1"/>
          <p:nvPr>
            <p:ph type="title"/>
          </p:nvPr>
        </p:nvSpPr>
        <p:spPr>
          <a:xfrm>
            <a:off x="443754" y="524435"/>
            <a:ext cx="6938700" cy="2837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88"/>
          <p:cNvSpPr txBox="1"/>
          <p:nvPr>
            <p:ph type="title"/>
          </p:nvPr>
        </p:nvSpPr>
        <p:spPr>
          <a:xfrm>
            <a:off x="591014" y="345688"/>
            <a:ext cx="10764300" cy="63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4" name="Google Shape;324;p88"/>
          <p:cNvSpPr txBox="1"/>
          <p:nvPr>
            <p:ph idx="1" type="body"/>
          </p:nvPr>
        </p:nvSpPr>
        <p:spPr>
          <a:xfrm>
            <a:off x="5183188" y="1092820"/>
            <a:ext cx="6172500" cy="47685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1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5" name="Google Shape;325;p88"/>
          <p:cNvSpPr txBox="1"/>
          <p:nvPr>
            <p:ph idx="2" type="body"/>
          </p:nvPr>
        </p:nvSpPr>
        <p:spPr>
          <a:xfrm>
            <a:off x="591016" y="1092820"/>
            <a:ext cx="4349100" cy="4776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1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7" name="Shape 37"/>
        <p:cNvGrpSpPr/>
        <p:nvPr/>
      </p:nvGrpSpPr>
      <p:grpSpPr>
        <a:xfrm>
          <a:off x="0" y="0"/>
          <a:ext cx="0" cy="0"/>
          <a:chOff x="0" y="0"/>
          <a:chExt cx="0" cy="0"/>
        </a:xfrm>
      </p:grpSpPr>
      <p:sp>
        <p:nvSpPr>
          <p:cNvPr id="38" name="Google Shape;38;p9"/>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Gill Sans"/>
              <a:buNone/>
              <a:defRPr b="1" i="0" sz="4267"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09600" y="1377953"/>
            <a:ext cx="5386917"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609600" y="2017712"/>
            <a:ext cx="5386917"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41" name="Google Shape;41;p9"/>
          <p:cNvSpPr txBox="1"/>
          <p:nvPr>
            <p:ph idx="3" type="body"/>
          </p:nvPr>
        </p:nvSpPr>
        <p:spPr>
          <a:xfrm>
            <a:off x="6193378" y="1377953"/>
            <a:ext cx="5389033"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42" name="Google Shape;42;p9"/>
          <p:cNvSpPr txBox="1"/>
          <p:nvPr>
            <p:ph idx="4" type="body"/>
          </p:nvPr>
        </p:nvSpPr>
        <p:spPr>
          <a:xfrm>
            <a:off x="6193378" y="2017712"/>
            <a:ext cx="5389033"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89"/>
          <p:cNvSpPr txBox="1"/>
          <p:nvPr>
            <p:ph type="title"/>
          </p:nvPr>
        </p:nvSpPr>
        <p:spPr>
          <a:xfrm>
            <a:off x="839788" y="457200"/>
            <a:ext cx="10515600" cy="1203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8" name="Google Shape;328;p89"/>
          <p:cNvSpPr/>
          <p:nvPr>
            <p:ph idx="2" type="pic"/>
          </p:nvPr>
        </p:nvSpPr>
        <p:spPr>
          <a:xfrm>
            <a:off x="5183188" y="2057400"/>
            <a:ext cx="6172500" cy="3803700"/>
          </a:xfrm>
          <a:prstGeom prst="rect">
            <a:avLst/>
          </a:prstGeom>
          <a:noFill/>
          <a:ln>
            <a:noFill/>
          </a:ln>
        </p:spPr>
        <p:txBody>
          <a:bodyPr anchorCtr="0" anchor="t" bIns="45700" lIns="91425" spcFirstLastPara="1" rIns="91425" wrap="square" tIns="45700"/>
          <a:lstStyle>
            <a:lvl1pPr lvl="0" marR="0" rtl="0" algn="l">
              <a:lnSpc>
                <a:spcPct val="90000"/>
              </a:lnSpc>
              <a:spcBef>
                <a:spcPts val="1100"/>
              </a:spcBef>
              <a:spcAft>
                <a:spcPts val="0"/>
              </a:spcAft>
              <a:buClr>
                <a:schemeClr val="dk2"/>
              </a:buClr>
              <a:buSzPts val="32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29" name="Google Shape;329;p8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1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36" name="Shape 336"/>
        <p:cNvGrpSpPr/>
        <p:nvPr/>
      </p:nvGrpSpPr>
      <p:grpSpPr>
        <a:xfrm>
          <a:off x="0" y="0"/>
          <a:ext cx="0" cy="0"/>
          <a:chOff x="0" y="0"/>
          <a:chExt cx="0" cy="0"/>
        </a:xfrm>
      </p:grpSpPr>
      <p:pic>
        <p:nvPicPr>
          <p:cNvPr descr="Biocomplexity-PP-SectionTitle10-SDAL-BKGD-Light_2015-11.jpg" id="337" name="Google Shape;337;p91"/>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338" name="Google Shape;338;p9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9" name="Shape 339"/>
        <p:cNvGrpSpPr/>
        <p:nvPr/>
      </p:nvGrpSpPr>
      <p:grpSpPr>
        <a:xfrm>
          <a:off x="0" y="0"/>
          <a:ext cx="0" cy="0"/>
          <a:chOff x="0" y="0"/>
          <a:chExt cx="0" cy="0"/>
        </a:xfrm>
      </p:grpSpPr>
      <p:sp>
        <p:nvSpPr>
          <p:cNvPr id="340" name="Google Shape;340;p9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1" name="Google Shape;341;p9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42" name="Google Shape;342;p9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3" name="Google Shape;343;p9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4" name="Google Shape;344;p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5" name="Shape 345"/>
        <p:cNvGrpSpPr/>
        <p:nvPr/>
      </p:nvGrpSpPr>
      <p:grpSpPr>
        <a:xfrm>
          <a:off x="0" y="0"/>
          <a:ext cx="0" cy="0"/>
          <a:chOff x="0" y="0"/>
          <a:chExt cx="0" cy="0"/>
        </a:xfrm>
      </p:grpSpPr>
      <p:sp>
        <p:nvSpPr>
          <p:cNvPr id="346" name="Google Shape;346;p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7" name="Google Shape;347;p9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8" name="Google Shape;348;p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9" name="Google Shape;349;p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0" name="Google Shape;350;p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51" name="Shape 351"/>
        <p:cNvGrpSpPr/>
        <p:nvPr/>
      </p:nvGrpSpPr>
      <p:grpSpPr>
        <a:xfrm>
          <a:off x="0" y="0"/>
          <a:ext cx="0" cy="0"/>
          <a:chOff x="0" y="0"/>
          <a:chExt cx="0" cy="0"/>
        </a:xfrm>
      </p:grpSpPr>
      <p:sp>
        <p:nvSpPr>
          <p:cNvPr id="352" name="Google Shape;352;p9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3" name="Google Shape;353;p9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4" name="Google Shape;354;p9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5" name="Google Shape;355;p9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6" name="Google Shape;356;p9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7" name="Shape 357"/>
        <p:cNvGrpSpPr/>
        <p:nvPr/>
      </p:nvGrpSpPr>
      <p:grpSpPr>
        <a:xfrm>
          <a:off x="0" y="0"/>
          <a:ext cx="0" cy="0"/>
          <a:chOff x="0" y="0"/>
          <a:chExt cx="0" cy="0"/>
        </a:xfrm>
      </p:grpSpPr>
      <p:sp>
        <p:nvSpPr>
          <p:cNvPr id="358" name="Google Shape;358;p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9" name="Google Shape;359;p9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p9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1" name="Google Shape;361;p9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2" name="Google Shape;362;p9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3" name="Google Shape;363;p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4" name="Shape 364"/>
        <p:cNvGrpSpPr/>
        <p:nvPr/>
      </p:nvGrpSpPr>
      <p:grpSpPr>
        <a:xfrm>
          <a:off x="0" y="0"/>
          <a:ext cx="0" cy="0"/>
          <a:chOff x="0" y="0"/>
          <a:chExt cx="0" cy="0"/>
        </a:xfrm>
      </p:grpSpPr>
      <p:sp>
        <p:nvSpPr>
          <p:cNvPr id="365" name="Google Shape;365;p9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66" name="Google Shape;366;p9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67" name="Google Shape;367;p9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8" name="Google Shape;368;p9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69" name="Google Shape;369;p9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0" name="Google Shape;370;p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1" name="Google Shape;371;p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2" name="Google Shape;372;p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3" name="Shape 373"/>
        <p:cNvGrpSpPr/>
        <p:nvPr/>
      </p:nvGrpSpPr>
      <p:grpSpPr>
        <a:xfrm>
          <a:off x="0" y="0"/>
          <a:ext cx="0" cy="0"/>
          <a:chOff x="0" y="0"/>
          <a:chExt cx="0" cy="0"/>
        </a:xfrm>
      </p:grpSpPr>
      <p:sp>
        <p:nvSpPr>
          <p:cNvPr id="374" name="Google Shape;374;p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75" name="Google Shape;375;p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6" name="Google Shape;376;p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7" name="Google Shape;377;p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8" name="Shape 378"/>
        <p:cNvGrpSpPr/>
        <p:nvPr/>
      </p:nvGrpSpPr>
      <p:grpSpPr>
        <a:xfrm>
          <a:off x="0" y="0"/>
          <a:ext cx="0" cy="0"/>
          <a:chOff x="0" y="0"/>
          <a:chExt cx="0" cy="0"/>
        </a:xfrm>
      </p:grpSpPr>
      <p:sp>
        <p:nvSpPr>
          <p:cNvPr id="379" name="Google Shape;379;p9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0" name="Google Shape;380;p9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1" name="Google Shape;381;p9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82" name="Shape 382"/>
        <p:cNvGrpSpPr/>
        <p:nvPr/>
      </p:nvGrpSpPr>
      <p:grpSpPr>
        <a:xfrm>
          <a:off x="0" y="0"/>
          <a:ext cx="0" cy="0"/>
          <a:chOff x="0" y="0"/>
          <a:chExt cx="0" cy="0"/>
        </a:xfrm>
      </p:grpSpPr>
      <p:sp>
        <p:nvSpPr>
          <p:cNvPr id="383" name="Google Shape;383;p9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84" name="Google Shape;384;p9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5" name="Google Shape;385;p9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386" name="Google Shape;386;p9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7" name="Google Shape;387;p9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8" name="Google Shape;388;p9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with Caption" showMasterSp="0">
  <p:cSld name="3_Picture with Caption">
    <p:spTree>
      <p:nvGrpSpPr>
        <p:cNvPr id="43" name="Shape 43"/>
        <p:cNvGrpSpPr/>
        <p:nvPr/>
      </p:nvGrpSpPr>
      <p:grpSpPr>
        <a:xfrm>
          <a:off x="0" y="0"/>
          <a:ext cx="0" cy="0"/>
          <a:chOff x="0" y="0"/>
          <a:chExt cx="0" cy="0"/>
        </a:xfrm>
      </p:grpSpPr>
      <p:pic>
        <p:nvPicPr>
          <p:cNvPr descr="Screen Shot 2015-12-08 at 7.04.00 PM.png" id="44" name="Google Shape;44;p10"/>
          <p:cNvPicPr preferRelativeResize="0"/>
          <p:nvPr/>
        </p:nvPicPr>
        <p:blipFill rotWithShape="1">
          <a:blip r:embed="rId2">
            <a:alphaModFix/>
          </a:blip>
          <a:srcRect b="0" l="0" r="0" t="0"/>
          <a:stretch/>
        </p:blipFill>
        <p:spPr>
          <a:xfrm>
            <a:off x="1043987" y="6365036"/>
            <a:ext cx="4945311" cy="475861"/>
          </a:xfrm>
          <a:prstGeom prst="rect">
            <a:avLst/>
          </a:prstGeom>
          <a:noFill/>
          <a:ln>
            <a:noFill/>
          </a:ln>
        </p:spPr>
      </p:pic>
      <p:sp>
        <p:nvSpPr>
          <p:cNvPr id="45" name="Google Shape;45;p10"/>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89" name="Shape 389"/>
        <p:cNvGrpSpPr/>
        <p:nvPr/>
      </p:nvGrpSpPr>
      <p:grpSpPr>
        <a:xfrm>
          <a:off x="0" y="0"/>
          <a:ext cx="0" cy="0"/>
          <a:chOff x="0" y="0"/>
          <a:chExt cx="0" cy="0"/>
        </a:xfrm>
      </p:grpSpPr>
      <p:sp>
        <p:nvSpPr>
          <p:cNvPr id="390" name="Google Shape;390;p10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91" name="Google Shape;391;p100"/>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2" name="Google Shape;392;p10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393" name="Google Shape;393;p10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4" name="Google Shape;394;p10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5" name="Google Shape;395;p10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96" name="Shape 396"/>
        <p:cNvGrpSpPr/>
        <p:nvPr/>
      </p:nvGrpSpPr>
      <p:grpSpPr>
        <a:xfrm>
          <a:off x="0" y="0"/>
          <a:ext cx="0" cy="0"/>
          <a:chOff x="0" y="0"/>
          <a:chExt cx="0" cy="0"/>
        </a:xfrm>
      </p:grpSpPr>
      <p:sp>
        <p:nvSpPr>
          <p:cNvPr id="397" name="Google Shape;397;p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98" name="Google Shape;398;p10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9" name="Google Shape;399;p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0" name="Google Shape;400;p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1" name="Google Shape;401;p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02" name="Shape 402"/>
        <p:cNvGrpSpPr/>
        <p:nvPr/>
      </p:nvGrpSpPr>
      <p:grpSpPr>
        <a:xfrm>
          <a:off x="0" y="0"/>
          <a:ext cx="0" cy="0"/>
          <a:chOff x="0" y="0"/>
          <a:chExt cx="0" cy="0"/>
        </a:xfrm>
      </p:grpSpPr>
      <p:sp>
        <p:nvSpPr>
          <p:cNvPr id="403" name="Google Shape;403;p10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4" name="Google Shape;404;p10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5" name="Google Shape;405;p1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6" name="Google Shape;406;p1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7" name="Google Shape;407;p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14" name="Shape 414"/>
        <p:cNvGrpSpPr/>
        <p:nvPr/>
      </p:nvGrpSpPr>
      <p:grpSpPr>
        <a:xfrm>
          <a:off x="0" y="0"/>
          <a:ext cx="0" cy="0"/>
          <a:chOff x="0" y="0"/>
          <a:chExt cx="0" cy="0"/>
        </a:xfrm>
      </p:grpSpPr>
      <p:pic>
        <p:nvPicPr>
          <p:cNvPr descr="Biocomplexity-PP-SectionTitle10-SDAL-BKGD-Light_2015-11.jpg" id="415" name="Google Shape;415;p104"/>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416" name="Google Shape;416;p104"/>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17" name="Shape 417"/>
        <p:cNvGrpSpPr/>
        <p:nvPr/>
      </p:nvGrpSpPr>
      <p:grpSpPr>
        <a:xfrm>
          <a:off x="0" y="0"/>
          <a:ext cx="0" cy="0"/>
          <a:chOff x="0" y="0"/>
          <a:chExt cx="0" cy="0"/>
        </a:xfrm>
      </p:grpSpPr>
      <p:sp>
        <p:nvSpPr>
          <p:cNvPr id="418" name="Google Shape;418;p1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9" name="Google Shape;419;p10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0" name="Google Shape;420;p10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1" name="Google Shape;421;p10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2" name="Google Shape;422;p10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23" name="Shape 423"/>
        <p:cNvGrpSpPr/>
        <p:nvPr/>
      </p:nvGrpSpPr>
      <p:grpSpPr>
        <a:xfrm>
          <a:off x="0" y="0"/>
          <a:ext cx="0" cy="0"/>
          <a:chOff x="0" y="0"/>
          <a:chExt cx="0" cy="0"/>
        </a:xfrm>
      </p:grpSpPr>
      <p:sp>
        <p:nvSpPr>
          <p:cNvPr id="424" name="Google Shape;424;p10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5" name="Google Shape;425;p10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426" name="Google Shape;426;p10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7" name="Google Shape;427;p10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8" name="Google Shape;428;p1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9" name="Shape 429"/>
        <p:cNvGrpSpPr/>
        <p:nvPr/>
      </p:nvGrpSpPr>
      <p:grpSpPr>
        <a:xfrm>
          <a:off x="0" y="0"/>
          <a:ext cx="0" cy="0"/>
          <a:chOff x="0" y="0"/>
          <a:chExt cx="0" cy="0"/>
        </a:xfrm>
      </p:grpSpPr>
      <p:sp>
        <p:nvSpPr>
          <p:cNvPr id="430" name="Google Shape;430;p1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10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2" name="Google Shape;432;p10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3" name="Google Shape;433;p10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4" name="Google Shape;434;p1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5" name="Google Shape;435;p1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6" name="Shape 436"/>
        <p:cNvGrpSpPr/>
        <p:nvPr/>
      </p:nvGrpSpPr>
      <p:grpSpPr>
        <a:xfrm>
          <a:off x="0" y="0"/>
          <a:ext cx="0" cy="0"/>
          <a:chOff x="0" y="0"/>
          <a:chExt cx="0" cy="0"/>
        </a:xfrm>
      </p:grpSpPr>
      <p:sp>
        <p:nvSpPr>
          <p:cNvPr id="437" name="Google Shape;437;p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8" name="Google Shape;438;p1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9" name="Google Shape;439;p1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0" name="Google Shape;440;p1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1" name="Shape 441"/>
        <p:cNvGrpSpPr/>
        <p:nvPr/>
      </p:nvGrpSpPr>
      <p:grpSpPr>
        <a:xfrm>
          <a:off x="0" y="0"/>
          <a:ext cx="0" cy="0"/>
          <a:chOff x="0" y="0"/>
          <a:chExt cx="0" cy="0"/>
        </a:xfrm>
      </p:grpSpPr>
      <p:sp>
        <p:nvSpPr>
          <p:cNvPr id="442" name="Google Shape;442;p1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3" name="Google Shape;443;p1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4" name="Google Shape;444;p1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45" name="Shape 445"/>
        <p:cNvGrpSpPr/>
        <p:nvPr/>
      </p:nvGrpSpPr>
      <p:grpSpPr>
        <a:xfrm>
          <a:off x="0" y="0"/>
          <a:ext cx="0" cy="0"/>
          <a:chOff x="0" y="0"/>
          <a:chExt cx="0" cy="0"/>
        </a:xfrm>
      </p:grpSpPr>
      <p:sp>
        <p:nvSpPr>
          <p:cNvPr id="446" name="Google Shape;446;p1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7" name="Google Shape;447;p1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8" name="Google Shape;448;p1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49" name="Google Shape;449;p1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0" name="Google Shape;450;p1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1" name="Google Shape;451;p1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3.xml"/><Relationship Id="rId12" Type="http://schemas.openxmlformats.org/officeDocument/2006/relationships/slideLayout" Target="../slideLayouts/slideLayout10.xml"/><Relationship Id="rId1" Type="http://schemas.openxmlformats.org/officeDocument/2006/relationships/image" Target="../media/image9.jpg"/><Relationship Id="rId2" Type="http://schemas.openxmlformats.org/officeDocument/2006/relationships/image" Target="../media/image7.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theme" Target="../theme/theme13.xml"/><Relationship Id="rId12" Type="http://schemas.openxmlformats.org/officeDocument/2006/relationships/slideLayout" Target="../slideLayouts/slideLayout92.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11.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102.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theme" Target="../theme/theme15.xml"/><Relationship Id="rId12" Type="http://schemas.openxmlformats.org/officeDocument/2006/relationships/slideLayout" Target="../slideLayouts/slideLayout113.xml"/><Relationship Id="rId1" Type="http://schemas.openxmlformats.org/officeDocument/2006/relationships/image" Target="../media/image41.jpg"/><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s>
</file>

<file path=ppt/slideMasters/_rels/slideMaster13.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122.xml"/><Relationship Id="rId1" Type="http://schemas.openxmlformats.org/officeDocument/2006/relationships/image" Target="../media/image43.jpg"/><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19.xml"/><Relationship Id="rId1" Type="http://schemas.openxmlformats.org/officeDocument/2006/relationships/image" Target="../media/image6.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7.xml"/><Relationship Id="rId12" Type="http://schemas.openxmlformats.org/officeDocument/2006/relationships/slideLayout" Target="../slideLayouts/slideLayout29.xml"/><Relationship Id="rId1" Type="http://schemas.openxmlformats.org/officeDocument/2006/relationships/image" Target="../media/image9.jpg"/><Relationship Id="rId2" Type="http://schemas.openxmlformats.org/officeDocument/2006/relationships/image" Target="../media/image7.jpg"/><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14.xml"/><Relationship Id="rId1" Type="http://schemas.openxmlformats.org/officeDocument/2006/relationships/image" Target="../media/image10.jpg"/><Relationship Id="rId2" Type="http://schemas.openxmlformats.org/officeDocument/2006/relationships/image" Target="../media/image14.png"/><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theme" Target="../theme/theme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2" Type="http://schemas.openxmlformats.org/officeDocument/2006/relationships/theme" Target="../theme/theme11.xml"/><Relationship Id="rId1" Type="http://schemas.openxmlformats.org/officeDocument/2006/relationships/image" Target="../media/image15.jp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10" Type="http://schemas.openxmlformats.org/officeDocument/2006/relationships/theme" Target="../theme/theme9.xml"/><Relationship Id="rId1" Type="http://schemas.openxmlformats.org/officeDocument/2006/relationships/image" Target="../media/image15.jp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 Type="http://schemas.openxmlformats.org/officeDocument/2006/relationships/image" Target="../media/image32.gif"/><Relationship Id="rId2" Type="http://schemas.openxmlformats.org/officeDocument/2006/relationships/image" Target="../media/image20.jpg"/><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4.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12.xml"/><Relationship Id="rId10" Type="http://schemas.openxmlformats.org/officeDocument/2006/relationships/slideLayout" Target="../slideLayouts/slideLayout80.xml"/><Relationship Id="rId1" Type="http://schemas.openxmlformats.org/officeDocument/2006/relationships/image" Target="../media/image24.jpg"/><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Biocomplexity-PP-SectionTitle10-SDAL-BKGD-Light_2015-11.jpg" id="10" name="Google Shape;10;p1"/>
          <p:cNvPicPr preferRelativeResize="0"/>
          <p:nvPr/>
        </p:nvPicPr>
        <p:blipFill rotWithShape="1">
          <a:blip r:embed="rId2">
            <a:alphaModFix/>
          </a:blip>
          <a:srcRect b="0" l="0" r="0" t="0"/>
          <a:stretch/>
        </p:blipFill>
        <p:spPr>
          <a:xfrm>
            <a:off x="32426" y="-25400"/>
            <a:ext cx="12159575" cy="6858000"/>
          </a:xfrm>
          <a:prstGeom prst="rect">
            <a:avLst/>
          </a:prstGeom>
          <a:noFill/>
          <a:ln>
            <a:noFill/>
          </a:ln>
        </p:spPr>
      </p:pic>
      <p:sp>
        <p:nvSpPr>
          <p:cNvPr id="11" name="Google Shape;11;p1"/>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0" name="Shape 330"/>
        <p:cNvGrpSpPr/>
        <p:nvPr/>
      </p:nvGrpSpPr>
      <p:grpSpPr>
        <a:xfrm>
          <a:off x="0" y="0"/>
          <a:ext cx="0" cy="0"/>
          <a:chOff x="0" y="0"/>
          <a:chExt cx="0" cy="0"/>
        </a:xfrm>
      </p:grpSpPr>
      <p:sp>
        <p:nvSpPr>
          <p:cNvPr id="331" name="Google Shape;331;p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2" name="Google Shape;332;p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3" name="Google Shape;333;p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4" name="Google Shape;334;p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5" name="Google Shape;335;p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8" name="Shape 408"/>
        <p:cNvGrpSpPr/>
        <p:nvPr/>
      </p:nvGrpSpPr>
      <p:grpSpPr>
        <a:xfrm>
          <a:off x="0" y="0"/>
          <a:ext cx="0" cy="0"/>
          <a:chOff x="0" y="0"/>
          <a:chExt cx="0" cy="0"/>
        </a:xfrm>
      </p:grpSpPr>
      <p:sp>
        <p:nvSpPr>
          <p:cNvPr id="409" name="Google Shape;409;p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0" name="Google Shape;410;p1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2" name="Google Shape;412;p1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3" name="Google Shape;413;p1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71" name="Shape 471"/>
        <p:cNvGrpSpPr/>
        <p:nvPr/>
      </p:nvGrpSpPr>
      <p:grpSpPr>
        <a:xfrm>
          <a:off x="0" y="0"/>
          <a:ext cx="0" cy="0"/>
          <a:chOff x="0" y="0"/>
          <a:chExt cx="0" cy="0"/>
        </a:xfrm>
      </p:grpSpPr>
      <p:sp>
        <p:nvSpPr>
          <p:cNvPr id="472" name="Google Shape;472;p114"/>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3" name="Google Shape;473;p114"/>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12" name="Shape 512"/>
        <p:cNvGrpSpPr/>
        <p:nvPr/>
      </p:nvGrpSpPr>
      <p:grpSpPr>
        <a:xfrm>
          <a:off x="0" y="0"/>
          <a:ext cx="0" cy="0"/>
          <a:chOff x="0" y="0"/>
          <a:chExt cx="0" cy="0"/>
        </a:xfrm>
      </p:grpSpPr>
      <p:sp>
        <p:nvSpPr>
          <p:cNvPr id="513" name="Google Shape;513;p126"/>
          <p:cNvSpPr txBox="1"/>
          <p:nvPr>
            <p:ph type="title"/>
          </p:nvPr>
        </p:nvSpPr>
        <p:spPr>
          <a:xfrm>
            <a:off x="443754" y="524435"/>
            <a:ext cx="6938700" cy="28374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4" name="Google Shape;514;p126"/>
          <p:cNvSpPr txBox="1"/>
          <p:nvPr>
            <p:ph idx="1" type="body"/>
          </p:nvPr>
        </p:nvSpPr>
        <p:spPr>
          <a:xfrm>
            <a:off x="838200" y="3617259"/>
            <a:ext cx="10515600" cy="18288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443754" y="524435"/>
            <a:ext cx="6938682" cy="283733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12"/>
          <p:cNvSpPr txBox="1"/>
          <p:nvPr>
            <p:ph idx="1" type="body"/>
          </p:nvPr>
        </p:nvSpPr>
        <p:spPr>
          <a:xfrm>
            <a:off x="838200" y="3617259"/>
            <a:ext cx="10515600" cy="18288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84" name="Shape 84"/>
        <p:cNvGrpSpPr/>
        <p:nvPr/>
      </p:nvGrpSpPr>
      <p:grpSpPr>
        <a:xfrm>
          <a:off x="0" y="0"/>
          <a:ext cx="0" cy="0"/>
          <a:chOff x="0" y="0"/>
          <a:chExt cx="0" cy="0"/>
        </a:xfrm>
      </p:grpSpPr>
      <p:pic>
        <p:nvPicPr>
          <p:cNvPr descr="Biocomplexity-PP-SectionTitle10-SDAL-BKGD-Light_2015-11.jpg" id="85" name="Google Shape;85;p22"/>
          <p:cNvPicPr preferRelativeResize="0"/>
          <p:nvPr/>
        </p:nvPicPr>
        <p:blipFill rotWithShape="1">
          <a:blip r:embed="rId2">
            <a:alphaModFix/>
          </a:blip>
          <a:srcRect b="0" l="0" r="0" t="0"/>
          <a:stretch/>
        </p:blipFill>
        <p:spPr>
          <a:xfrm>
            <a:off x="32426" y="-25400"/>
            <a:ext cx="12159575" cy="6858000"/>
          </a:xfrm>
          <a:prstGeom prst="rect">
            <a:avLst/>
          </a:prstGeom>
          <a:noFill/>
          <a:ln>
            <a:noFill/>
          </a:ln>
        </p:spPr>
      </p:pic>
      <p:sp>
        <p:nvSpPr>
          <p:cNvPr id="86" name="Google Shape;86;p22"/>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22"/>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descr="Biocomplexity-PP-SectionTitle10-SDAL-BKGD-Light_2015-11.jpg" id="88" name="Google Shape;88;p22"/>
          <p:cNvPicPr preferRelativeResize="0"/>
          <p:nvPr/>
        </p:nvPicPr>
        <p:blipFill rotWithShape="1">
          <a:blip r:embed="rId2">
            <a:alphaModFix/>
          </a:blip>
          <a:srcRect b="0" l="0" r="0" t="0"/>
          <a:stretch/>
        </p:blipFill>
        <p:spPr>
          <a:xfrm>
            <a:off x="32426" y="25400"/>
            <a:ext cx="12159575"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31" name="Shape 131"/>
        <p:cNvGrpSpPr/>
        <p:nvPr/>
      </p:nvGrpSpPr>
      <p:grpSpPr>
        <a:xfrm>
          <a:off x="0" y="0"/>
          <a:ext cx="0" cy="0"/>
          <a:chOff x="0" y="0"/>
          <a:chExt cx="0" cy="0"/>
        </a:xfrm>
      </p:grpSpPr>
      <p:sp>
        <p:nvSpPr>
          <p:cNvPr id="132" name="Google Shape;132;p33"/>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33" name="Google Shape;133;p33"/>
          <p:cNvSpPr txBox="1"/>
          <p:nvPr>
            <p:ph idx="1" type="body"/>
          </p:nvPr>
        </p:nvSpPr>
        <p:spPr>
          <a:xfrm>
            <a:off x="609600" y="1341437"/>
            <a:ext cx="109728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134" name="Google Shape;134;p33"/>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3"/>
    <p:sldLayoutId id="2147483678" r:id="rId4"/>
    <p:sldLayoutId id="2147483679" r:id="rId5"/>
    <p:sldLayoutId id="2147483680" r:id="rId6"/>
    <p:sldLayoutId id="2147483681" r:id="rId7"/>
    <p:sldLayoutId id="2147483682" r:id="rId8"/>
    <p:sldLayoutId id="214748368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41"/>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57" name="Google Shape;157;p41"/>
          <p:cNvSpPr txBox="1"/>
          <p:nvPr>
            <p:ph idx="1" type="body"/>
          </p:nvPr>
        </p:nvSpPr>
        <p:spPr>
          <a:xfrm>
            <a:off x="609600" y="1600201"/>
            <a:ext cx="109728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58" name="Google Shape;158;p41"/>
          <p:cNvSpPr txBox="1"/>
          <p:nvPr>
            <p:ph idx="10" type="dt"/>
          </p:nvPr>
        </p:nvSpPr>
        <p:spPr>
          <a:xfrm>
            <a:off x="609600" y="6356352"/>
            <a:ext cx="2844900" cy="365100"/>
          </a:xfrm>
          <a:prstGeom prst="rect">
            <a:avLst/>
          </a:prstGeom>
          <a:noFill/>
          <a:ln>
            <a:noFill/>
          </a:ln>
        </p:spPr>
        <p:txBody>
          <a:bodyPr anchorCtr="0" anchor="ctr" bIns="60925" lIns="121900" spcFirstLastPara="1" rIns="121900" wrap="square" tIns="60925"/>
          <a:lstStyle>
            <a:lvl1pPr lvl="0" marR="0" rtl="0" algn="l">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59" name="Google Shape;159;p41"/>
          <p:cNvSpPr txBox="1"/>
          <p:nvPr>
            <p:ph idx="11" type="ftr"/>
          </p:nvPr>
        </p:nvSpPr>
        <p:spPr>
          <a:xfrm>
            <a:off x="4165600" y="6356352"/>
            <a:ext cx="3860700" cy="3651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60" name="Google Shape;160;p41"/>
          <p:cNvSpPr txBox="1"/>
          <p:nvPr>
            <p:ph idx="12" type="sldNum"/>
          </p:nvPr>
        </p:nvSpPr>
        <p:spPr>
          <a:xfrm>
            <a:off x="8737600" y="6356352"/>
            <a:ext cx="2844900" cy="3651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None/>
              <a:defRPr b="0" i="0" sz="1600" u="none" cap="none" strike="noStrike">
                <a:solidFill>
                  <a:srgbClr val="888888"/>
                </a:solidFill>
                <a:latin typeface="Calibri"/>
                <a:ea typeface="Calibri"/>
                <a:cs typeface="Calibri"/>
                <a:sym typeface="Calibri"/>
              </a:defRPr>
            </a:lvl1pPr>
            <a:lvl2pPr indent="0" lvl="1" marL="0" marR="0" rtl="0" algn="r">
              <a:spcBef>
                <a:spcPts val="0"/>
              </a:spcBef>
              <a:buNone/>
              <a:defRPr b="0" i="0" sz="1600" u="none" cap="none" strike="noStrike">
                <a:solidFill>
                  <a:srgbClr val="888888"/>
                </a:solidFill>
                <a:latin typeface="Calibri"/>
                <a:ea typeface="Calibri"/>
                <a:cs typeface="Calibri"/>
                <a:sym typeface="Calibri"/>
              </a:defRPr>
            </a:lvl2pPr>
            <a:lvl3pPr indent="0" lvl="2" marL="0" marR="0" rtl="0" algn="r">
              <a:spcBef>
                <a:spcPts val="0"/>
              </a:spcBef>
              <a:buNone/>
              <a:defRPr b="0" i="0" sz="1600" u="none" cap="none" strike="noStrike">
                <a:solidFill>
                  <a:srgbClr val="888888"/>
                </a:solidFill>
                <a:latin typeface="Calibri"/>
                <a:ea typeface="Calibri"/>
                <a:cs typeface="Calibri"/>
                <a:sym typeface="Calibri"/>
              </a:defRPr>
            </a:lvl3pPr>
            <a:lvl4pPr indent="0" lvl="3" marL="0" marR="0" rtl="0" algn="r">
              <a:spcBef>
                <a:spcPts val="0"/>
              </a:spcBef>
              <a:buNone/>
              <a:defRPr b="0" i="0" sz="1600" u="none" cap="none" strike="noStrike">
                <a:solidFill>
                  <a:srgbClr val="888888"/>
                </a:solidFill>
                <a:latin typeface="Calibri"/>
                <a:ea typeface="Calibri"/>
                <a:cs typeface="Calibri"/>
                <a:sym typeface="Calibri"/>
              </a:defRPr>
            </a:lvl4pPr>
            <a:lvl5pPr indent="0" lvl="4" marL="0" marR="0" rtl="0" algn="r">
              <a:spcBef>
                <a:spcPts val="0"/>
              </a:spcBef>
              <a:buNone/>
              <a:defRPr b="0" i="0" sz="1600" u="none" cap="none" strike="noStrike">
                <a:solidFill>
                  <a:srgbClr val="888888"/>
                </a:solidFill>
                <a:latin typeface="Calibri"/>
                <a:ea typeface="Calibri"/>
                <a:cs typeface="Calibri"/>
                <a:sym typeface="Calibri"/>
              </a:defRPr>
            </a:lvl5pPr>
            <a:lvl6pPr indent="0" lvl="5" marL="0" marR="0" rtl="0" algn="r">
              <a:spcBef>
                <a:spcPts val="0"/>
              </a:spcBef>
              <a:buNone/>
              <a:defRPr b="0" i="0" sz="1600" u="none" cap="none" strike="noStrike">
                <a:solidFill>
                  <a:srgbClr val="888888"/>
                </a:solidFill>
                <a:latin typeface="Calibri"/>
                <a:ea typeface="Calibri"/>
                <a:cs typeface="Calibri"/>
                <a:sym typeface="Calibri"/>
              </a:defRPr>
            </a:lvl6pPr>
            <a:lvl7pPr indent="0" lvl="6" marL="0" marR="0" rtl="0" algn="r">
              <a:spcBef>
                <a:spcPts val="0"/>
              </a:spcBef>
              <a:buNone/>
              <a:defRPr b="0" i="0" sz="1600" u="none" cap="none" strike="noStrike">
                <a:solidFill>
                  <a:srgbClr val="888888"/>
                </a:solidFill>
                <a:latin typeface="Calibri"/>
                <a:ea typeface="Calibri"/>
                <a:cs typeface="Calibri"/>
                <a:sym typeface="Calibri"/>
              </a:defRPr>
            </a:lvl7pPr>
            <a:lvl8pPr indent="0" lvl="7" marL="0" marR="0" rtl="0" algn="r">
              <a:spcBef>
                <a:spcPts val="0"/>
              </a:spcBef>
              <a:buNone/>
              <a:defRPr b="0" i="0" sz="1600" u="none" cap="none" strike="noStrike">
                <a:solidFill>
                  <a:srgbClr val="888888"/>
                </a:solidFill>
                <a:latin typeface="Calibri"/>
                <a:ea typeface="Calibri"/>
                <a:cs typeface="Calibri"/>
                <a:sym typeface="Calibri"/>
              </a:defRPr>
            </a:lvl8pPr>
            <a:lvl9pPr indent="0" lvl="8" marL="0" marR="0" rtl="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75" name="Shape 175"/>
        <p:cNvGrpSpPr/>
        <p:nvPr/>
      </p:nvGrpSpPr>
      <p:grpSpPr>
        <a:xfrm>
          <a:off x="0" y="0"/>
          <a:ext cx="0" cy="0"/>
          <a:chOff x="0" y="0"/>
          <a:chExt cx="0" cy="0"/>
        </a:xfrm>
      </p:grpSpPr>
      <p:sp>
        <p:nvSpPr>
          <p:cNvPr id="176" name="Google Shape;176;p48"/>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7" name="Google Shape;177;p48"/>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13" name="Shape 213"/>
        <p:cNvGrpSpPr/>
        <p:nvPr/>
      </p:nvGrpSpPr>
      <p:grpSpPr>
        <a:xfrm>
          <a:off x="0" y="0"/>
          <a:ext cx="0" cy="0"/>
          <a:chOff x="0" y="0"/>
          <a:chExt cx="0" cy="0"/>
        </a:xfrm>
      </p:grpSpPr>
      <p:sp>
        <p:nvSpPr>
          <p:cNvPr id="214" name="Google Shape;214;p59"/>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59"/>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5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51" name="Shape 251"/>
        <p:cNvGrpSpPr/>
        <p:nvPr/>
      </p:nvGrpSpPr>
      <p:grpSpPr>
        <a:xfrm>
          <a:off x="0" y="0"/>
          <a:ext cx="0" cy="0"/>
          <a:chOff x="0" y="0"/>
          <a:chExt cx="0" cy="0"/>
        </a:xfrm>
      </p:grpSpPr>
      <p:pic>
        <p:nvPicPr>
          <p:cNvPr descr="Biocomplexity-PP-SectionTitle10-SDAL-BKGD-Light_2015-11.jpg" id="252" name="Google Shape;252;p68"/>
          <p:cNvPicPr preferRelativeResize="0"/>
          <p:nvPr/>
        </p:nvPicPr>
        <p:blipFill rotWithShape="1">
          <a:blip r:embed="rId2">
            <a:alphaModFix/>
          </a:blip>
          <a:srcRect b="0" l="0" r="0" t="0"/>
          <a:stretch/>
        </p:blipFill>
        <p:spPr>
          <a:xfrm>
            <a:off x="32426" y="-25400"/>
            <a:ext cx="12159574" cy="6858000"/>
          </a:xfrm>
          <a:prstGeom prst="rect">
            <a:avLst/>
          </a:prstGeom>
          <a:noFill/>
          <a:ln>
            <a:noFill/>
          </a:ln>
        </p:spPr>
      </p:pic>
      <p:sp>
        <p:nvSpPr>
          <p:cNvPr id="253" name="Google Shape;253;p68"/>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54" name="Google Shape;254;p68"/>
          <p:cNvSpPr txBox="1"/>
          <p:nvPr>
            <p:ph idx="1" type="body"/>
          </p:nvPr>
        </p:nvSpPr>
        <p:spPr>
          <a:xfrm>
            <a:off x="609600" y="1193800"/>
            <a:ext cx="109728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94" name="Shape 294"/>
        <p:cNvGrpSpPr/>
        <p:nvPr/>
      </p:nvGrpSpPr>
      <p:grpSpPr>
        <a:xfrm>
          <a:off x="0" y="0"/>
          <a:ext cx="0" cy="0"/>
          <a:chOff x="0" y="0"/>
          <a:chExt cx="0" cy="0"/>
        </a:xfrm>
      </p:grpSpPr>
      <p:sp>
        <p:nvSpPr>
          <p:cNvPr id="295" name="Google Shape;295;p80"/>
          <p:cNvSpPr txBox="1"/>
          <p:nvPr>
            <p:ph type="title"/>
          </p:nvPr>
        </p:nvSpPr>
        <p:spPr>
          <a:xfrm>
            <a:off x="443754" y="524435"/>
            <a:ext cx="6938700" cy="2837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6" name="Google Shape;296;p80"/>
          <p:cNvSpPr txBox="1"/>
          <p:nvPr>
            <p:ph idx="1" type="body"/>
          </p:nvPr>
        </p:nvSpPr>
        <p:spPr>
          <a:xfrm>
            <a:off x="838200" y="3617259"/>
            <a:ext cx="10515600" cy="18288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6.jpg"/><Relationship Id="rId4"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1.xml"/><Relationship Id="rId3" Type="http://schemas.openxmlformats.org/officeDocument/2006/relationships/image" Target="../media/image1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2.xml"/><Relationship Id="rId3" Type="http://schemas.openxmlformats.org/officeDocument/2006/relationships/image" Target="../media/image1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6.xml"/><Relationship Id="rId3" Type="http://schemas.openxmlformats.org/officeDocument/2006/relationships/image" Target="../media/image9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7.xml"/><Relationship Id="rId3" Type="http://schemas.openxmlformats.org/officeDocument/2006/relationships/image" Target="../media/image100.png"/><Relationship Id="rId4" Type="http://schemas.openxmlformats.org/officeDocument/2006/relationships/hyperlink" Target="https://www.mailman.columbia.edu/"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8.xml"/><Relationship Id="rId3" Type="http://schemas.openxmlformats.org/officeDocument/2006/relationships/image" Target="../media/image115.png"/><Relationship Id="rId4"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image" Target="../media/image6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Relationship Id="rId3" Type="http://schemas.openxmlformats.org/officeDocument/2006/relationships/image" Target="../media/image102.png"/><Relationship Id="rId4" Type="http://schemas.openxmlformats.org/officeDocument/2006/relationships/image" Target="../media/image10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5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22.xml"/><Relationship Id="rId3" Type="http://schemas.openxmlformats.org/officeDocument/2006/relationships/image" Target="../media/image4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8.xml"/><Relationship Id="rId3" Type="http://schemas.openxmlformats.org/officeDocument/2006/relationships/image" Target="../media/image111.png"/><Relationship Id="rId4"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9.xml"/><Relationship Id="rId3" Type="http://schemas.openxmlformats.org/officeDocument/2006/relationships/image" Target="../media/image109.png"/><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1" Type="http://schemas.openxmlformats.org/officeDocument/2006/relationships/hyperlink" Target="https://doi.org/10.1016/j.chiabu.2015.02.003" TargetMode="External"/><Relationship Id="rId10" Type="http://schemas.openxmlformats.org/officeDocument/2006/relationships/hyperlink" Target="https://doi.org/10.1177/1077559516657637" TargetMode="External"/><Relationship Id="rId13" Type="http://schemas.openxmlformats.org/officeDocument/2006/relationships/hyperlink" Target="https://doi.org/10.1016/j.childyouth.2011.02.019" TargetMode="External"/><Relationship Id="rId12" Type="http://schemas.openxmlformats.org/officeDocument/2006/relationships/hyperlink" Target="https://doi.org/10.1016/j.chiabu.2015.02.003" TargetMode="External"/><Relationship Id="rId1" Type="http://schemas.openxmlformats.org/officeDocument/2006/relationships/slideLayout" Target="../slideLayouts/slideLayout115.xml"/><Relationship Id="rId2" Type="http://schemas.openxmlformats.org/officeDocument/2006/relationships/notesSlide" Target="../notesSlides/notesSlide132.xml"/><Relationship Id="rId3" Type="http://schemas.openxmlformats.org/officeDocument/2006/relationships/hyperlink" Target="https://doi.org/10.1007/s10826-007-9172-z" TargetMode="External"/><Relationship Id="rId4" Type="http://schemas.openxmlformats.org/officeDocument/2006/relationships/hyperlink" Target="https://doi.org/10.1007/s10826-007-9172-z" TargetMode="External"/><Relationship Id="rId9" Type="http://schemas.openxmlformats.org/officeDocument/2006/relationships/hyperlink" Target="https://doi.org/10.1177/1077559516657637" TargetMode="External"/><Relationship Id="rId14" Type="http://schemas.openxmlformats.org/officeDocument/2006/relationships/hyperlink" Target="https://doi.org/10.1016/j.childyouth.2011.02.019" TargetMode="External"/><Relationship Id="rId5" Type="http://schemas.openxmlformats.org/officeDocument/2006/relationships/hyperlink" Target="https://search.proquest.com/openview/e4fff63ec4339ba06986a2514ebfdd6d/1?pq-origsite=gscholar&amp;cbl=40853&amp;casa_token=p0SqSSFAsD4AAAAA:Tx6JBtHhP4y68uG7OIa_TafJNJIrquM1A-QEiwfQSbtqac0B8MrBjljTYNEjpHJD_ialDZO8FA" TargetMode="External"/><Relationship Id="rId6" Type="http://schemas.openxmlformats.org/officeDocument/2006/relationships/hyperlink" Target="https://search.proquest.com/openview/e4fff63ec4339ba06986a2514ebfdd6d/1?pq-origsite=gscholar&amp;cbl=40853&amp;casa_token=p0SqSSFAsD4AAAAA:Tx6JBtHhP4y68uG7OIa_TafJNJIrquM1A-QEiwfQSbtqac0B8MrBjljTYNEjpHJD_ialDZO8FA" TargetMode="External"/><Relationship Id="rId7" Type="http://schemas.openxmlformats.org/officeDocument/2006/relationships/hyperlink" Target="https://doi.org/10.1016/j.childyouth.2009.08.022" TargetMode="External"/><Relationship Id="rId8" Type="http://schemas.openxmlformats.org/officeDocument/2006/relationships/hyperlink" Target="https://doi.org/10.1016/j.childyouth.2009.08.022" TargetMode="External"/></Relationships>
</file>

<file path=ppt/slides/_rels/slide133.xml.rels><?xml version="1.0" encoding="UTF-8" standalone="yes"?><Relationships xmlns="http://schemas.openxmlformats.org/package/2006/relationships"><Relationship Id="rId20" Type="http://schemas.openxmlformats.org/officeDocument/2006/relationships/hyperlink" Target="http://www.aypf.org/wp-content/uploads/2014/06/ncd96_FosterYouth_w_cover.pdf" TargetMode="External"/><Relationship Id="rId11" Type="http://schemas.openxmlformats.org/officeDocument/2006/relationships/hyperlink" Target="https://doi.org/10.1080/15548732.2013.843494" TargetMode="External"/><Relationship Id="rId10" Type="http://schemas.openxmlformats.org/officeDocument/2006/relationships/hyperlink" Target="https://doi.org/10.1016/j.childyouth.2017.07.019" TargetMode="External"/><Relationship Id="rId13" Type="http://schemas.openxmlformats.org/officeDocument/2006/relationships/hyperlink" Target="https://doi.org/10.1300/J051v16n01_03" TargetMode="External"/><Relationship Id="rId12" Type="http://schemas.openxmlformats.org/officeDocument/2006/relationships/hyperlink" Target="https://doi.org/10.1080/15548732.2013.843494" TargetMode="External"/><Relationship Id="rId1" Type="http://schemas.openxmlformats.org/officeDocument/2006/relationships/slideLayout" Target="../slideLayouts/slideLayout115.xml"/><Relationship Id="rId2" Type="http://schemas.openxmlformats.org/officeDocument/2006/relationships/notesSlide" Target="../notesSlides/notesSlide133.xml"/><Relationship Id="rId3" Type="http://schemas.openxmlformats.org/officeDocument/2006/relationships/hyperlink" Target="https://doi.org/10.1016/j.childyouth.2006.07.003" TargetMode="External"/><Relationship Id="rId4" Type="http://schemas.openxmlformats.org/officeDocument/2006/relationships/hyperlink" Target="https://doi.org/10.1016/j.childyouth.2006.07.003" TargetMode="External"/><Relationship Id="rId9" Type="http://schemas.openxmlformats.org/officeDocument/2006/relationships/hyperlink" Target="https://doi.org/10.1016/j.childyouth.2017.07.019" TargetMode="External"/><Relationship Id="rId15" Type="http://schemas.openxmlformats.org/officeDocument/2006/relationships/hyperlink" Target="https://doi.org/10.1080/09503153.2013.775236" TargetMode="External"/><Relationship Id="rId14" Type="http://schemas.openxmlformats.org/officeDocument/2006/relationships/hyperlink" Target="https://doi.org/10.1300/J051v16n01_03" TargetMode="External"/><Relationship Id="rId17" Type="http://schemas.openxmlformats.org/officeDocument/2006/relationships/hyperlink" Target="http://www.cehd.umn.edu/SSW/g-s/media/Final_report.pdf" TargetMode="External"/><Relationship Id="rId16" Type="http://schemas.openxmlformats.org/officeDocument/2006/relationships/hyperlink" Target="https://doi.org/10.1080/09503153.2013.775236" TargetMode="External"/><Relationship Id="rId5" Type="http://schemas.openxmlformats.org/officeDocument/2006/relationships/hyperlink" Target="https://doi.org/10.1093/swr/svt013" TargetMode="External"/><Relationship Id="rId19" Type="http://schemas.openxmlformats.org/officeDocument/2006/relationships/hyperlink" Target="http://www.aypf.org/wp-content/uploads/2014/06/ncd96_FosterYouth_w_cover.pdf" TargetMode="External"/><Relationship Id="rId6" Type="http://schemas.openxmlformats.org/officeDocument/2006/relationships/hyperlink" Target="https://doi.org/10.1093/swr/svt013" TargetMode="External"/><Relationship Id="rId18" Type="http://schemas.openxmlformats.org/officeDocument/2006/relationships/hyperlink" Target="http://www.cehd.umn.edu/SSW/g-s/media/Final_report.pdf" TargetMode="External"/><Relationship Id="rId7" Type="http://schemas.openxmlformats.org/officeDocument/2006/relationships/hyperlink" Target="https://doi.org/10.1016/j.childyouth.2015.05.019" TargetMode="External"/><Relationship Id="rId8" Type="http://schemas.openxmlformats.org/officeDocument/2006/relationships/hyperlink" Target="https://doi.org/10.1016/j.childyouth.2015.05.01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7.xml"/><Relationship Id="rId3" Type="http://schemas.openxmlformats.org/officeDocument/2006/relationships/image" Target="../media/image48.jp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8.xml"/><Relationship Id="rId3" Type="http://schemas.openxmlformats.org/officeDocument/2006/relationships/hyperlink" Target="https://www.census.gov/cgi-bin/sssd/naics/naicsrch?code=32541&amp;search=2017%20NAICS%20Search" TargetMode="Externa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 Id="rId3" Type="http://schemas.openxmlformats.org/officeDocument/2006/relationships/hyperlink" Target="https://docs.google.com/spreadsheets/d/1_wJ7sFcKMSr854Vg8g--afPXUCPowQ1R1NwcnCcfrbU/edit?usp=sharing" TargetMode="External"/><Relationship Id="rId4" Type="http://schemas.openxmlformats.org/officeDocument/2006/relationships/hyperlink" Target="https://docs.google.com/spreadsheets/d/12D7WE2AIH5aFD3KYzX7i6vOjV5lSw69T3PmYrbWvJ0c/edit?usp=sharing" TargetMode="External"/><Relationship Id="rId5" Type="http://schemas.openxmlformats.org/officeDocument/2006/relationships/hyperlink" Target="https://docs.google.com/spreadsheets/d/1pOjm6VB2LI0UFMRf_T-hs3hZXt7S3mnnW10Qjq8YIHM/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comments" Target="../comments/comment3.xml"/><Relationship Id="rId4" Type="http://schemas.openxmlformats.org/officeDocument/2006/relationships/image" Target="../media/image1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9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hyperlink" Target="https://www.census.gov/cgi-bin/sssd/naics/naicsrch?code=32541&amp;search=2017%20NAICS%20Search"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9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9.xml"/><Relationship Id="rId3" Type="http://schemas.openxmlformats.org/officeDocument/2006/relationships/hyperlink" Target="https://docs.google.com/spreadsheets/d/1kJxFzQB3IJQ9aXNCI_joEZ77L6MnswObSpYbjwGbqwI/edit#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9.xml"/><Relationship Id="rId3" Type="http://schemas.openxmlformats.org/officeDocument/2006/relationships/image" Target="../media/image7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4.xml"/><Relationship Id="rId3"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9.xml"/><Relationship Id="rId3" Type="http://schemas.openxmlformats.org/officeDocument/2006/relationships/image" Target="../media/image8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0.xml"/><Relationship Id="rId3" Type="http://schemas.openxmlformats.org/officeDocument/2006/relationships/image" Target="../media/image7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Relationship Id="rId3" Type="http://schemas.openxmlformats.org/officeDocument/2006/relationships/image" Target="../media/image83.png"/><Relationship Id="rId4" Type="http://schemas.openxmlformats.org/officeDocument/2006/relationships/image" Target="../media/image8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6.xml"/><Relationship Id="rId3" Type="http://schemas.openxmlformats.org/officeDocument/2006/relationships/image" Target="../media/image73.jp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7.xml"/><Relationship Id="rId3" Type="http://schemas.openxmlformats.org/officeDocument/2006/relationships/image" Target="../media/image120.png"/><Relationship Id="rId4" Type="http://schemas.openxmlformats.org/officeDocument/2006/relationships/image" Target="../media/image101.png"/><Relationship Id="rId5" Type="http://schemas.openxmlformats.org/officeDocument/2006/relationships/image" Target="../media/image10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9.xml"/><Relationship Id="rId3"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3.xml"/><Relationship Id="rId3" Type="http://schemas.openxmlformats.org/officeDocument/2006/relationships/image" Target="../media/image85.png"/><Relationship Id="rId4" Type="http://schemas.openxmlformats.org/officeDocument/2006/relationships/image" Target="../media/image87.png"/><Relationship Id="rId5" Type="http://schemas.openxmlformats.org/officeDocument/2006/relationships/image" Target="../media/image91.png"/><Relationship Id="rId6" Type="http://schemas.openxmlformats.org/officeDocument/2006/relationships/image" Target="../media/image8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7.xml"/><Relationship Id="rId3" Type="http://schemas.openxmlformats.org/officeDocument/2006/relationships/image" Target="../media/image8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78.xml"/><Relationship Id="rId3"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0.xml"/><Relationship Id="rId3"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1.xml"/><Relationship Id="rId3" Type="http://schemas.openxmlformats.org/officeDocument/2006/relationships/image" Target="../media/image9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2.xml"/><Relationship Id="rId3" Type="http://schemas.openxmlformats.org/officeDocument/2006/relationships/image" Target="../media/image1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4.xml"/><Relationship Id="rId3" Type="http://schemas.openxmlformats.org/officeDocument/2006/relationships/image" Target="../media/image92.pn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87.xml"/><Relationship Id="rId3" Type="http://schemas.openxmlformats.org/officeDocument/2006/relationships/image" Target="../media/image9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4.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4.xml"/><Relationship Id="rId3"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8.xml"/><Relationship Id="rId3" Type="http://schemas.openxmlformats.org/officeDocument/2006/relationships/image" Target="../media/image4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9.xml"/><Relationship Id="rId3" Type="http://schemas.openxmlformats.org/officeDocument/2006/relationships/hyperlink" Target="https://arlingtonva.s3.amazonaws.com/wp-content/uploads/sites/11/2018/05/ACPD2017-Annual-Report.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138"/>
          <p:cNvSpPr txBox="1"/>
          <p:nvPr>
            <p:ph idx="4294967295" type="ctrTitle"/>
          </p:nvPr>
        </p:nvSpPr>
        <p:spPr>
          <a:xfrm>
            <a:off x="0" y="2006600"/>
            <a:ext cx="9855200" cy="2235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267"/>
              <a:buFont typeface="Raleway Light"/>
              <a:buNone/>
            </a:pPr>
            <a:r>
              <a:rPr b="1" i="0" lang="en-US" sz="4267" u="none" cap="none" strike="noStrike">
                <a:solidFill>
                  <a:schemeClr val="dk1"/>
                </a:solidFill>
                <a:latin typeface="Raleway Light"/>
                <a:ea typeface="Raleway Light"/>
                <a:cs typeface="Raleway Light"/>
                <a:sym typeface="Raleway Light"/>
              </a:rPr>
              <a:t>  </a:t>
            </a:r>
            <a:br>
              <a:rPr b="1" i="0" lang="en-US" sz="4267" u="none" cap="none" strike="noStrike">
                <a:solidFill>
                  <a:schemeClr val="dk1"/>
                </a:solidFill>
                <a:latin typeface="Raleway Light"/>
                <a:ea typeface="Raleway Light"/>
                <a:cs typeface="Raleway Light"/>
                <a:sym typeface="Raleway Light"/>
              </a:rPr>
            </a:br>
            <a:endParaRPr b="1" i="0" sz="2667" u="none" cap="none" strike="noStrike">
              <a:solidFill>
                <a:schemeClr val="dk1"/>
              </a:solidFill>
              <a:latin typeface="Raleway Light"/>
              <a:ea typeface="Raleway Light"/>
              <a:cs typeface="Raleway Light"/>
              <a:sym typeface="Raleway Light"/>
            </a:endParaRPr>
          </a:p>
        </p:txBody>
      </p:sp>
      <p:sp>
        <p:nvSpPr>
          <p:cNvPr id="555" name="Google Shape;555;p138"/>
          <p:cNvSpPr txBox="1"/>
          <p:nvPr>
            <p:ph idx="4294967295" type="subTitle"/>
          </p:nvPr>
        </p:nvSpPr>
        <p:spPr>
          <a:xfrm>
            <a:off x="728663" y="3784600"/>
            <a:ext cx="11463337" cy="2974975"/>
          </a:xfrm>
          <a:prstGeom prst="rect">
            <a:avLst/>
          </a:prstGeom>
          <a:noFill/>
          <a:ln>
            <a:noFill/>
          </a:ln>
        </p:spPr>
        <p:txBody>
          <a:bodyPr anchorCtr="0" anchor="t" bIns="45700" lIns="91425" spcFirstLastPara="1" rIns="91425" wrap="square" tIns="45700">
            <a:noAutofit/>
          </a:bodyPr>
          <a:lstStyle/>
          <a:p>
            <a:pPr indent="-457189" lvl="0" marL="908028" marR="0" rtl="0" algn="ctr">
              <a:spcBef>
                <a:spcPts val="0"/>
              </a:spcBef>
              <a:spcAft>
                <a:spcPts val="0"/>
              </a:spcAft>
              <a:buClr>
                <a:srgbClr val="898989"/>
              </a:buClr>
              <a:buSzPts val="2800"/>
              <a:buFont typeface="Arial"/>
              <a:buChar char="•"/>
            </a:pPr>
            <a:r>
              <a:rPr b="1" i="0" lang="en-US" sz="2800" u="none" cap="none" strike="noStrike">
                <a:solidFill>
                  <a:srgbClr val="898989"/>
                </a:solidFill>
                <a:latin typeface="Helvetica Neue Light"/>
                <a:ea typeface="Helvetica Neue Light"/>
                <a:cs typeface="Helvetica Neue Light"/>
                <a:sym typeface="Helvetica Neue Light"/>
              </a:rPr>
              <a:t>Presentation to Michelle Gregory and Team,  </a:t>
            </a:r>
            <a:endParaRPr/>
          </a:p>
          <a:p>
            <a:pPr indent="-457189" lvl="0" marL="908028" marR="0" rtl="0" algn="ctr">
              <a:spcBef>
                <a:spcPts val="0"/>
              </a:spcBef>
              <a:spcAft>
                <a:spcPts val="0"/>
              </a:spcAft>
              <a:buClr>
                <a:srgbClr val="898989"/>
              </a:buClr>
              <a:buSzPts val="2800"/>
              <a:buFont typeface="Arial"/>
              <a:buChar char="•"/>
            </a:pPr>
            <a:r>
              <a:rPr b="1" i="0" lang="en-US" sz="2800" u="none" cap="none" strike="noStrike">
                <a:solidFill>
                  <a:srgbClr val="898989"/>
                </a:solidFill>
                <a:latin typeface="Helvetica Neue Light"/>
                <a:ea typeface="Helvetica Neue Light"/>
                <a:cs typeface="Helvetica Neue Light"/>
                <a:sym typeface="Helvetica Neue Light"/>
              </a:rPr>
              <a:t>Health and Human Services, Fairfax County   </a:t>
            </a:r>
            <a:endParaRPr/>
          </a:p>
          <a:p>
            <a:pPr indent="-279389" lvl="0" marL="908028" marR="0" rtl="0" algn="ctr">
              <a:spcBef>
                <a:spcPts val="0"/>
              </a:spcBef>
              <a:spcAft>
                <a:spcPts val="0"/>
              </a:spcAft>
              <a:buClr>
                <a:schemeClr val="dk1"/>
              </a:buClr>
              <a:buSzPts val="2800"/>
              <a:buFont typeface="Arial"/>
              <a:buNone/>
            </a:pPr>
            <a:r>
              <a:t/>
            </a:r>
            <a:endParaRPr b="1" i="0" sz="2800" u="none" cap="none" strike="noStrike">
              <a:solidFill>
                <a:srgbClr val="898989"/>
              </a:solidFill>
              <a:latin typeface="Helvetica Neue Light"/>
              <a:ea typeface="Helvetica Neue Light"/>
              <a:cs typeface="Helvetica Neue Light"/>
              <a:sym typeface="Helvetica Neue Light"/>
            </a:endParaRPr>
          </a:p>
          <a:p>
            <a:pPr indent="-457189" lvl="0" marL="908028" marR="0" rtl="0" algn="ctr">
              <a:spcBef>
                <a:spcPts val="0"/>
              </a:spcBef>
              <a:spcAft>
                <a:spcPts val="0"/>
              </a:spcAft>
              <a:buClr>
                <a:srgbClr val="898989"/>
              </a:buClr>
              <a:buSzPts val="2800"/>
              <a:buFont typeface="Arial"/>
              <a:buChar char="•"/>
            </a:pPr>
            <a:r>
              <a:rPr b="1" i="0" lang="en-US" sz="2800" u="none" cap="none" strike="noStrike">
                <a:solidFill>
                  <a:srgbClr val="898989"/>
                </a:solidFill>
                <a:latin typeface="Helvetica Neue Light"/>
                <a:ea typeface="Helvetica Neue Light"/>
                <a:cs typeface="Helvetica Neue Light"/>
                <a:sym typeface="Helvetica Neue Light"/>
              </a:rPr>
              <a:t>November 1, 2017</a:t>
            </a:r>
            <a:endParaRPr/>
          </a:p>
          <a:p>
            <a:pPr indent="-412739" lvl="0" marL="908028" marR="0" rtl="0" algn="ctr">
              <a:lnSpc>
                <a:spcPct val="100000"/>
              </a:lnSpc>
              <a:spcBef>
                <a:spcPts val="140"/>
              </a:spcBef>
              <a:spcAft>
                <a:spcPts val="0"/>
              </a:spcAft>
              <a:buClr>
                <a:schemeClr val="dk1"/>
              </a:buClr>
              <a:buSzPts val="700"/>
              <a:buFont typeface="Arial"/>
              <a:buNone/>
            </a:pPr>
            <a:r>
              <a:t/>
            </a:r>
            <a:endParaRPr b="1" i="0" sz="700" u="none" cap="none" strike="noStrike">
              <a:solidFill>
                <a:srgbClr val="898989"/>
              </a:solidFill>
              <a:latin typeface="Helvetica Neue Light"/>
              <a:ea typeface="Helvetica Neue Light"/>
              <a:cs typeface="Helvetica Neue Light"/>
              <a:sym typeface="Helvetica Neue Light"/>
            </a:endParaRPr>
          </a:p>
        </p:txBody>
      </p:sp>
      <p:sp>
        <p:nvSpPr>
          <p:cNvPr id="556" name="Google Shape;556;p138"/>
          <p:cNvSpPr txBox="1"/>
          <p:nvPr/>
        </p:nvSpPr>
        <p:spPr>
          <a:xfrm>
            <a:off x="154548" y="6302061"/>
            <a:ext cx="635357" cy="50276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67">
              <a:solidFill>
                <a:schemeClr val="lt1"/>
              </a:solidFill>
              <a:latin typeface="Gill Sans"/>
              <a:ea typeface="Gill Sans"/>
              <a:cs typeface="Gill Sans"/>
              <a:sym typeface="Gill Sans"/>
            </a:endParaRPr>
          </a:p>
        </p:txBody>
      </p:sp>
      <p:sp>
        <p:nvSpPr>
          <p:cNvPr id="557" name="Google Shape;557;p138"/>
          <p:cNvSpPr txBox="1"/>
          <p:nvPr/>
        </p:nvSpPr>
        <p:spPr>
          <a:xfrm>
            <a:off x="4970087" y="2743984"/>
            <a:ext cx="184731" cy="5027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67">
              <a:solidFill>
                <a:schemeClr val="dk1"/>
              </a:solidFill>
              <a:latin typeface="Gill Sans"/>
              <a:ea typeface="Gill Sans"/>
              <a:cs typeface="Gill Sans"/>
              <a:sym typeface="Gill Sans"/>
            </a:endParaRPr>
          </a:p>
        </p:txBody>
      </p:sp>
      <p:pic>
        <p:nvPicPr>
          <p:cNvPr id="558" name="Google Shape;558;p138"/>
          <p:cNvPicPr preferRelativeResize="0"/>
          <p:nvPr/>
        </p:nvPicPr>
        <p:blipFill rotWithShape="1">
          <a:blip r:embed="rId3">
            <a:alphaModFix/>
          </a:blip>
          <a:srcRect b="0" l="0" r="0" t="0"/>
          <a:stretch/>
        </p:blipFill>
        <p:spPr>
          <a:xfrm>
            <a:off x="0" y="0"/>
            <a:ext cx="12252960" cy="6909307"/>
          </a:xfrm>
          <a:prstGeom prst="rect">
            <a:avLst/>
          </a:prstGeom>
          <a:noFill/>
          <a:ln>
            <a:noFill/>
          </a:ln>
        </p:spPr>
      </p:pic>
      <p:sp>
        <p:nvSpPr>
          <p:cNvPr id="559" name="Google Shape;559;p138"/>
          <p:cNvSpPr txBox="1"/>
          <p:nvPr/>
        </p:nvSpPr>
        <p:spPr>
          <a:xfrm>
            <a:off x="386227" y="1881909"/>
            <a:ext cx="7843373" cy="258532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a:solidFill>
                  <a:srgbClr val="233E50"/>
                </a:solidFill>
                <a:latin typeface="Raleway"/>
                <a:ea typeface="Raleway"/>
                <a:cs typeface="Raleway"/>
                <a:sym typeface="Raleway"/>
              </a:rPr>
              <a:t>DSPG 2018 Midterm Update Presentations</a:t>
            </a:r>
            <a:endParaRPr b="1" sz="5400">
              <a:solidFill>
                <a:srgbClr val="233E50"/>
              </a:solidFill>
              <a:latin typeface="Raleway"/>
              <a:ea typeface="Raleway"/>
              <a:cs typeface="Raleway"/>
              <a:sym typeface="Raleway"/>
            </a:endParaRPr>
          </a:p>
          <a:p>
            <a:pPr indent="0" lvl="0" marL="0" marR="0" rtl="0" algn="ctr">
              <a:spcBef>
                <a:spcPts val="0"/>
              </a:spcBef>
              <a:spcAft>
                <a:spcPts val="0"/>
              </a:spcAft>
              <a:buNone/>
            </a:pPr>
            <a:r>
              <a:t/>
            </a:r>
            <a:endParaRPr b="1" sz="5400">
              <a:solidFill>
                <a:srgbClr val="233E50"/>
              </a:solidFill>
              <a:latin typeface="Raleway"/>
              <a:ea typeface="Raleway"/>
              <a:cs typeface="Raleway"/>
              <a:sym typeface="Raleway"/>
            </a:endParaRPr>
          </a:p>
        </p:txBody>
      </p:sp>
      <p:pic>
        <p:nvPicPr>
          <p:cNvPr id="560" name="Google Shape;560;p138"/>
          <p:cNvPicPr preferRelativeResize="0"/>
          <p:nvPr/>
        </p:nvPicPr>
        <p:blipFill>
          <a:blip r:embed="rId4">
            <a:alphaModFix/>
          </a:blip>
          <a:stretch>
            <a:fillRect/>
          </a:stretch>
        </p:blipFill>
        <p:spPr>
          <a:xfrm>
            <a:off x="1258513" y="5947900"/>
            <a:ext cx="2257425" cy="457200"/>
          </a:xfrm>
          <a:prstGeom prst="rect">
            <a:avLst/>
          </a:prstGeom>
          <a:noFill/>
          <a:ln>
            <a:noFill/>
          </a:ln>
        </p:spPr>
      </p:pic>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47"/>
          <p:cNvSpPr txBox="1"/>
          <p:nvPr>
            <p:ph type="title"/>
          </p:nvPr>
        </p:nvSpPr>
        <p:spPr>
          <a:xfrm>
            <a:off x="609600" y="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Institutions in Virginia</a:t>
            </a:r>
            <a:endParaRPr>
              <a:solidFill>
                <a:srgbClr val="233E50"/>
              </a:solidFill>
              <a:latin typeface="Raleway"/>
              <a:ea typeface="Raleway"/>
              <a:cs typeface="Raleway"/>
              <a:sym typeface="Raleway"/>
            </a:endParaRPr>
          </a:p>
        </p:txBody>
      </p:sp>
      <p:pic>
        <p:nvPicPr>
          <p:cNvPr id="624" name="Google Shape;624;p147"/>
          <p:cNvPicPr preferRelativeResize="0"/>
          <p:nvPr/>
        </p:nvPicPr>
        <p:blipFill>
          <a:blip r:embed="rId3">
            <a:alphaModFix/>
          </a:blip>
          <a:stretch>
            <a:fillRect/>
          </a:stretch>
        </p:blipFill>
        <p:spPr>
          <a:xfrm>
            <a:off x="-335000" y="1022900"/>
            <a:ext cx="8134299" cy="5422848"/>
          </a:xfrm>
          <a:prstGeom prst="rect">
            <a:avLst/>
          </a:prstGeom>
          <a:noFill/>
          <a:ln>
            <a:noFill/>
          </a:ln>
        </p:spPr>
      </p:pic>
      <p:sp>
        <p:nvSpPr>
          <p:cNvPr id="625" name="Google Shape;625;p147"/>
          <p:cNvSpPr txBox="1"/>
          <p:nvPr/>
        </p:nvSpPr>
        <p:spPr>
          <a:xfrm>
            <a:off x="7498300" y="1022900"/>
            <a:ext cx="4190100" cy="4934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There are 173 institutions in Virginia</a:t>
            </a:r>
            <a:endParaRPr sz="24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US" sz="1800">
                <a:latin typeface="Trebuchet MS"/>
                <a:ea typeface="Trebuchet MS"/>
                <a:cs typeface="Trebuchet MS"/>
                <a:sym typeface="Trebuchet MS"/>
              </a:rPr>
              <a:t>40 are less than 2 year institutions</a:t>
            </a:r>
            <a:endParaRPr sz="18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US" sz="1800">
                <a:latin typeface="Trebuchet MS"/>
                <a:ea typeface="Trebuchet MS"/>
                <a:cs typeface="Trebuchet MS"/>
                <a:sym typeface="Trebuchet MS"/>
              </a:rPr>
              <a:t>49 are at least 2 years but less than 4 year institutions</a:t>
            </a:r>
            <a:endParaRPr sz="18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US" sz="1800">
                <a:latin typeface="Trebuchet MS"/>
                <a:ea typeface="Trebuchet MS"/>
                <a:cs typeface="Trebuchet MS"/>
                <a:sym typeface="Trebuchet MS"/>
              </a:rPr>
              <a:t>83 are four or more years institutions</a:t>
            </a:r>
            <a:endParaRPr sz="18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The average fall enrollment size in 2016 was 3,528</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The smallest enrollment size was 9 and largest was over 75,756</a:t>
            </a:r>
            <a:endParaRPr sz="2400">
              <a:latin typeface="Trebuchet MS"/>
              <a:ea typeface="Trebuchet MS"/>
              <a:cs typeface="Trebuchet MS"/>
              <a:sym typeface="Trebuchet MS"/>
            </a:endParaRPr>
          </a:p>
        </p:txBody>
      </p:sp>
      <p:sp>
        <p:nvSpPr>
          <p:cNvPr id="626" name="Google Shape;626;p147"/>
          <p:cNvSpPr txBox="1"/>
          <p:nvPr/>
        </p:nvSpPr>
        <p:spPr>
          <a:xfrm>
            <a:off x="754025" y="6175800"/>
            <a:ext cx="2522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Source: IPEDS, 2016</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237"/>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Project Goals </a:t>
            </a:r>
            <a:endParaRPr/>
          </a:p>
        </p:txBody>
      </p:sp>
      <p:sp>
        <p:nvSpPr>
          <p:cNvPr id="1484" name="Google Shape;1484;p237"/>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rtl="0" algn="l">
              <a:spcBef>
                <a:spcPts val="1100"/>
              </a:spcBef>
              <a:spcAft>
                <a:spcPts val="0"/>
              </a:spcAft>
              <a:buClr>
                <a:schemeClr val="dk1"/>
              </a:buClr>
              <a:buSzPts val="2400"/>
              <a:buChar char="●"/>
            </a:pPr>
            <a:r>
              <a:rPr lang="en-US">
                <a:solidFill>
                  <a:schemeClr val="dk1"/>
                </a:solidFill>
              </a:rPr>
              <a:t>Problem: evaluate effectiveness of ARI in regards to economic and social impact</a:t>
            </a:r>
            <a:endParaRPr>
              <a:solidFill>
                <a:schemeClr val="dk1"/>
              </a:solidFill>
            </a:endParaRPr>
          </a:p>
          <a:p>
            <a:pPr indent="0" lvl="0" marL="457200" rtl="0" algn="l">
              <a:spcBef>
                <a:spcPts val="1100"/>
              </a:spcBef>
              <a:spcAft>
                <a:spcPts val="0"/>
              </a:spcAft>
              <a:buNone/>
            </a:pPr>
            <a:r>
              <a:t/>
            </a:r>
            <a:endParaRPr>
              <a:solidFill>
                <a:schemeClr val="dk1"/>
              </a:solidFill>
            </a:endParaRPr>
          </a:p>
          <a:p>
            <a:pPr indent="-381000" lvl="0" marL="457200" rtl="0" algn="l">
              <a:spcBef>
                <a:spcPts val="1100"/>
              </a:spcBef>
              <a:spcAft>
                <a:spcPts val="0"/>
              </a:spcAft>
              <a:buClr>
                <a:schemeClr val="dk1"/>
              </a:buClr>
              <a:buSzPts val="2400"/>
              <a:buChar char="●"/>
            </a:pPr>
            <a:r>
              <a:rPr lang="en-US">
                <a:solidFill>
                  <a:schemeClr val="dk1"/>
                </a:solidFill>
              </a:rPr>
              <a:t>Alcohol Related Crime types: drunkenness, DUI, public disorder, etc.</a:t>
            </a:r>
            <a:endParaRPr>
              <a:solidFill>
                <a:schemeClr val="dk1"/>
              </a:solidFill>
            </a:endParaRPr>
          </a:p>
          <a:p>
            <a:pPr indent="0" lvl="0" marL="0" rtl="0" algn="l">
              <a:spcBef>
                <a:spcPts val="1100"/>
              </a:spcBef>
              <a:spcAft>
                <a:spcPts val="0"/>
              </a:spcAft>
              <a:buNone/>
            </a:pPr>
            <a:r>
              <a:t/>
            </a:r>
            <a:endParaRPr>
              <a:solidFill>
                <a:schemeClr val="dk1"/>
              </a:solidFill>
            </a:endParaRPr>
          </a:p>
          <a:p>
            <a:pPr indent="-381000" lvl="0" marL="457200" rtl="0" algn="l">
              <a:spcBef>
                <a:spcPts val="1100"/>
              </a:spcBef>
              <a:spcAft>
                <a:spcPts val="0"/>
              </a:spcAft>
              <a:buClr>
                <a:schemeClr val="dk1"/>
              </a:buClr>
              <a:buSzPts val="2400"/>
              <a:buChar char="●"/>
            </a:pPr>
            <a:r>
              <a:rPr lang="en-US">
                <a:solidFill>
                  <a:schemeClr val="dk1"/>
                </a:solidFill>
              </a:rPr>
              <a:t>Our focus: heaviest drinking times in Clarendon</a:t>
            </a:r>
            <a:endParaRPr>
              <a:solidFill>
                <a:schemeClr val="dk1"/>
              </a:solidFill>
            </a:endParaRPr>
          </a:p>
          <a:p>
            <a:pPr indent="-355600" lvl="1" marL="914400" rtl="0" algn="l">
              <a:spcBef>
                <a:spcPts val="0"/>
              </a:spcBef>
              <a:spcAft>
                <a:spcPts val="0"/>
              </a:spcAft>
              <a:buClr>
                <a:schemeClr val="dk1"/>
              </a:buClr>
              <a:buSzPts val="2000"/>
              <a:buChar char="○"/>
            </a:pPr>
            <a:r>
              <a:rPr lang="en-US">
                <a:solidFill>
                  <a:schemeClr val="dk1"/>
                </a:solidFill>
              </a:rPr>
              <a:t>Thursday, Friday, Saturday, Sunday </a:t>
            </a:r>
            <a:endParaRPr>
              <a:solidFill>
                <a:schemeClr val="dk1"/>
              </a:solidFill>
            </a:endParaRPr>
          </a:p>
          <a:p>
            <a:pPr indent="-355600" lvl="1" marL="914400" rtl="0" algn="l">
              <a:spcBef>
                <a:spcPts val="0"/>
              </a:spcBef>
              <a:spcAft>
                <a:spcPts val="0"/>
              </a:spcAft>
              <a:buClr>
                <a:schemeClr val="dk1"/>
              </a:buClr>
              <a:buSzPts val="2000"/>
              <a:buChar char="○"/>
            </a:pPr>
            <a:r>
              <a:rPr lang="en-US">
                <a:solidFill>
                  <a:schemeClr val="dk1"/>
                </a:solidFill>
              </a:rPr>
              <a:t>between 9PM - 3AM</a:t>
            </a:r>
            <a:endParaRPr>
              <a:solidFill>
                <a:schemeClr val="dk1"/>
              </a:solidFill>
            </a:endParaRPr>
          </a:p>
          <a:p>
            <a:pPr indent="0" lvl="0" marL="0" rtl="0" algn="l">
              <a:spcBef>
                <a:spcPts val="110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pic>
        <p:nvPicPr>
          <p:cNvPr id="1490" name="Google Shape;1490;p238"/>
          <p:cNvPicPr preferRelativeResize="0"/>
          <p:nvPr/>
        </p:nvPicPr>
        <p:blipFill>
          <a:blip r:embed="rId3">
            <a:alphaModFix/>
          </a:blip>
          <a:stretch>
            <a:fillRect/>
          </a:stretch>
        </p:blipFill>
        <p:spPr>
          <a:xfrm>
            <a:off x="152400" y="152400"/>
            <a:ext cx="11722493" cy="65531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239"/>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Crime Data &amp; Restaurants</a:t>
            </a:r>
            <a:endParaRPr/>
          </a:p>
        </p:txBody>
      </p:sp>
      <p:pic>
        <p:nvPicPr>
          <p:cNvPr id="1497" name="Google Shape;1497;p239"/>
          <p:cNvPicPr preferRelativeResize="0"/>
          <p:nvPr/>
        </p:nvPicPr>
        <p:blipFill rotWithShape="1">
          <a:blip r:embed="rId3">
            <a:alphaModFix/>
          </a:blip>
          <a:srcRect b="26388" l="-110" r="109" t="31850"/>
          <a:stretch/>
        </p:blipFill>
        <p:spPr>
          <a:xfrm>
            <a:off x="330925" y="1253100"/>
            <a:ext cx="9288525" cy="526227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240"/>
          <p:cNvSpPr txBox="1"/>
          <p:nvPr>
            <p:ph type="title"/>
          </p:nvPr>
        </p:nvSpPr>
        <p:spPr>
          <a:xfrm>
            <a:off x="749300" y="-16120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800"/>
              <a:t>Social &amp; Economic Impact Analysis</a:t>
            </a:r>
            <a:endParaRPr sz="3800"/>
          </a:p>
        </p:txBody>
      </p:sp>
      <p:sp>
        <p:nvSpPr>
          <p:cNvPr id="1504" name="Google Shape;1504;p240"/>
          <p:cNvSpPr txBox="1"/>
          <p:nvPr>
            <p:ph idx="1" type="body"/>
          </p:nvPr>
        </p:nvSpPr>
        <p:spPr>
          <a:xfrm>
            <a:off x="600800" y="847100"/>
            <a:ext cx="10664100" cy="5814300"/>
          </a:xfrm>
          <a:prstGeom prst="rect">
            <a:avLst/>
          </a:prstGeom>
          <a:ln>
            <a:noFill/>
          </a:ln>
        </p:spPr>
        <p:txBody>
          <a:bodyPr anchorCtr="0" anchor="t" bIns="45700" lIns="91425" spcFirstLastPara="1" rIns="91425" wrap="square" tIns="45700">
            <a:noAutofit/>
          </a:bodyPr>
          <a:lstStyle/>
          <a:p>
            <a:pPr indent="0" lvl="0" marL="0" rtl="0" algn="l">
              <a:lnSpc>
                <a:spcPct val="100000"/>
              </a:lnSpc>
              <a:spcBef>
                <a:spcPts val="900"/>
              </a:spcBef>
              <a:spcAft>
                <a:spcPts val="0"/>
              </a:spcAft>
              <a:buNone/>
            </a:pPr>
            <a:r>
              <a:rPr b="1" lang="en-US">
                <a:solidFill>
                  <a:srgbClr val="85200C"/>
                </a:solidFill>
              </a:rPr>
              <a:t>Social Impact Analysis (SIA)</a:t>
            </a:r>
            <a:endParaRPr b="1">
              <a:solidFill>
                <a:srgbClr val="85200C"/>
              </a:solidFill>
            </a:endParaRPr>
          </a:p>
          <a:p>
            <a:pPr indent="-419100" lvl="0" marL="609600" rtl="0" algn="l">
              <a:lnSpc>
                <a:spcPct val="100000"/>
              </a:lnSpc>
              <a:spcBef>
                <a:spcPts val="900"/>
              </a:spcBef>
              <a:spcAft>
                <a:spcPts val="0"/>
              </a:spcAft>
              <a:buClr>
                <a:srgbClr val="000000"/>
              </a:buClr>
              <a:buSzPts val="1800"/>
              <a:buFont typeface="Lato"/>
              <a:buChar char="●"/>
            </a:pPr>
            <a:r>
              <a:rPr lang="en-US" sz="1800">
                <a:solidFill>
                  <a:srgbClr val="000000"/>
                </a:solidFill>
                <a:latin typeface="Lato"/>
                <a:ea typeface="Lato"/>
                <a:cs typeface="Lato"/>
                <a:sym typeface="Lato"/>
              </a:rPr>
              <a:t>Captures the effects of policy and regulations on people’s behavior, decisions, quality of life, and community</a:t>
            </a:r>
            <a:endParaRPr sz="1800">
              <a:solidFill>
                <a:srgbClr val="000000"/>
              </a:solidFill>
              <a:latin typeface="Lato"/>
              <a:ea typeface="Lato"/>
              <a:cs typeface="Lato"/>
              <a:sym typeface="Lato"/>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Better relationship with police (relationship-focused policing)</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Community involvement</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Safer for residents</a:t>
            </a:r>
            <a:endParaRPr sz="1400">
              <a:solidFill>
                <a:schemeClr val="dk1"/>
              </a:solidFill>
            </a:endParaRPr>
          </a:p>
          <a:p>
            <a:pPr indent="-393700" lvl="2" marL="1828800" rtl="0" algn="l">
              <a:lnSpc>
                <a:spcPct val="100000"/>
              </a:lnSpc>
              <a:spcBef>
                <a:spcPts val="900"/>
              </a:spcBef>
              <a:spcAft>
                <a:spcPts val="0"/>
              </a:spcAft>
              <a:buClr>
                <a:schemeClr val="dk1"/>
              </a:buClr>
              <a:buSzPts val="1400"/>
              <a:buFont typeface="Arial"/>
              <a:buChar char="■"/>
            </a:pPr>
            <a:r>
              <a:rPr lang="en-US" sz="1400">
                <a:solidFill>
                  <a:schemeClr val="dk1"/>
                </a:solidFill>
              </a:rPr>
              <a:t>Less crime</a:t>
            </a:r>
            <a:endParaRPr sz="1400">
              <a:solidFill>
                <a:srgbClr val="000000"/>
              </a:solidFill>
              <a:latin typeface="Lato"/>
              <a:ea typeface="Lato"/>
              <a:cs typeface="Lato"/>
              <a:sym typeface="Lato"/>
            </a:endParaRPr>
          </a:p>
          <a:p>
            <a:pPr indent="0" lvl="0" marL="0" rtl="0" algn="l">
              <a:lnSpc>
                <a:spcPct val="100000"/>
              </a:lnSpc>
              <a:spcBef>
                <a:spcPts val="900"/>
              </a:spcBef>
              <a:spcAft>
                <a:spcPts val="0"/>
              </a:spcAft>
              <a:buNone/>
            </a:pPr>
            <a:r>
              <a:rPr b="1" lang="en-US">
                <a:solidFill>
                  <a:srgbClr val="85200C"/>
                </a:solidFill>
              </a:rPr>
              <a:t>Economic Impact Analysis (EIA)</a:t>
            </a:r>
            <a:endParaRPr b="1">
              <a:solidFill>
                <a:srgbClr val="85200C"/>
              </a:solidFill>
            </a:endParaRPr>
          </a:p>
          <a:p>
            <a:pPr indent="-419100" lvl="0" marL="609600" rtl="0" algn="l">
              <a:lnSpc>
                <a:spcPct val="100000"/>
              </a:lnSpc>
              <a:spcBef>
                <a:spcPts val="900"/>
              </a:spcBef>
              <a:spcAft>
                <a:spcPts val="0"/>
              </a:spcAft>
              <a:buClr>
                <a:srgbClr val="000000"/>
              </a:buClr>
              <a:buSzPts val="1800"/>
              <a:buFont typeface="Lato"/>
              <a:buChar char="●"/>
            </a:pPr>
            <a:r>
              <a:rPr lang="en-US" sz="1800">
                <a:solidFill>
                  <a:srgbClr val="000000"/>
                </a:solidFill>
                <a:latin typeface="Lato"/>
                <a:ea typeface="Lato"/>
                <a:cs typeface="Lato"/>
                <a:sym typeface="Lato"/>
              </a:rPr>
              <a:t>Captures the effects of policy and regulations on economic factors such as housing values, average median income, and business revenues</a:t>
            </a:r>
            <a:endParaRPr sz="1800">
              <a:solidFill>
                <a:srgbClr val="000000"/>
              </a:solidFill>
              <a:latin typeface="Lato"/>
              <a:ea typeface="Lato"/>
              <a:cs typeface="Lato"/>
              <a:sym typeface="Lato"/>
            </a:endParaRPr>
          </a:p>
          <a:p>
            <a:pPr indent="-393700" lvl="1" marL="1219200" rtl="0" algn="l">
              <a:lnSpc>
                <a:spcPct val="100000"/>
              </a:lnSpc>
              <a:spcBef>
                <a:spcPts val="900"/>
              </a:spcBef>
              <a:spcAft>
                <a:spcPts val="0"/>
              </a:spcAft>
              <a:buClr>
                <a:srgbClr val="000000"/>
              </a:buClr>
              <a:buSzPts val="1400"/>
              <a:buFont typeface="Lato"/>
              <a:buChar char="○"/>
            </a:pPr>
            <a:r>
              <a:rPr lang="en-US" sz="1400">
                <a:solidFill>
                  <a:srgbClr val="000000"/>
                </a:solidFill>
                <a:latin typeface="Lato"/>
                <a:ea typeface="Lato"/>
                <a:cs typeface="Lato"/>
                <a:sym typeface="Lato"/>
              </a:rPr>
              <a:t>Return on Investment</a:t>
            </a:r>
            <a:endParaRPr sz="1400">
              <a:solidFill>
                <a:srgbClr val="000000"/>
              </a:solidFill>
              <a:latin typeface="Lato"/>
              <a:ea typeface="Lato"/>
              <a:cs typeface="Lato"/>
              <a:sym typeface="Lato"/>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Reduces likelihood of the restaurant losing their liquor license</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Increased sales</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Less crime: Avoid arrest, jail and court fees</a:t>
            </a:r>
            <a:endParaRPr sz="1400">
              <a:solidFill>
                <a:srgbClr val="000000"/>
              </a:solidFill>
              <a:latin typeface="Lato"/>
              <a:ea typeface="Lato"/>
              <a:cs typeface="Lato"/>
              <a:sym typeface="Lato"/>
            </a:endParaRPr>
          </a:p>
          <a:p>
            <a:pPr indent="0" lvl="0" marL="0" rtl="0" algn="l">
              <a:lnSpc>
                <a:spcPct val="100000"/>
              </a:lnSpc>
              <a:spcBef>
                <a:spcPts val="900"/>
              </a:spcBef>
              <a:spcAft>
                <a:spcPts val="0"/>
              </a:spcAft>
              <a:buClr>
                <a:srgbClr val="595959"/>
              </a:buClr>
              <a:buSzPts val="1700"/>
              <a:buFont typeface="Lato"/>
              <a:buNone/>
            </a:pPr>
            <a:r>
              <a:rPr lang="en-US" sz="1800">
                <a:solidFill>
                  <a:srgbClr val="000000"/>
                </a:solidFill>
                <a:latin typeface="Lato"/>
                <a:ea typeface="Lato"/>
                <a:cs typeface="Lato"/>
                <a:sym typeface="Lato"/>
              </a:rPr>
              <a:t>Both can inform future regulatory actions or interventions based on positive or negative impacts of the policies already implemented (Before &amp; After)</a:t>
            </a:r>
            <a:endParaRPr sz="1800">
              <a:solidFill>
                <a:srgbClr val="000000"/>
              </a:solidFill>
            </a:endParaRPr>
          </a:p>
          <a:p>
            <a:pPr indent="0" lvl="0" marL="0" rtl="0" algn="l">
              <a:lnSpc>
                <a:spcPct val="100000"/>
              </a:lnSpc>
              <a:spcBef>
                <a:spcPts val="21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241"/>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Collection</a:t>
            </a:r>
            <a:endParaRPr/>
          </a:p>
        </p:txBody>
      </p:sp>
      <p:sp>
        <p:nvSpPr>
          <p:cNvPr id="1511" name="Google Shape;1511;p241"/>
          <p:cNvSpPr txBox="1"/>
          <p:nvPr>
            <p:ph idx="1" type="body"/>
          </p:nvPr>
        </p:nvSpPr>
        <p:spPr>
          <a:xfrm>
            <a:off x="831850" y="1250575"/>
            <a:ext cx="10515600" cy="53130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100"/>
              </a:spcBef>
              <a:spcAft>
                <a:spcPts val="0"/>
              </a:spcAft>
              <a:buClr>
                <a:srgbClr val="38761D"/>
              </a:buClr>
              <a:buSzPts val="2400"/>
              <a:buChar char="●"/>
            </a:pPr>
            <a:r>
              <a:rPr b="1" lang="en-US">
                <a:solidFill>
                  <a:srgbClr val="38761D"/>
                </a:solidFill>
              </a:rPr>
              <a:t>Crime Inciden</a:t>
            </a:r>
            <a:r>
              <a:rPr b="1" lang="en-US">
                <a:solidFill>
                  <a:srgbClr val="38761D"/>
                </a:solidFill>
              </a:rPr>
              <a:t>ts (Arlington County Data API)</a:t>
            </a:r>
            <a:endParaRPr b="1">
              <a:solidFill>
                <a:srgbClr val="38761D"/>
              </a:solidFill>
            </a:endParaRPr>
          </a:p>
          <a:p>
            <a:pPr indent="-355600" lvl="1" marL="914400" marR="0" rtl="0" algn="l">
              <a:lnSpc>
                <a:spcPct val="90000"/>
              </a:lnSpc>
              <a:spcBef>
                <a:spcPts val="0"/>
              </a:spcBef>
              <a:spcAft>
                <a:spcPts val="0"/>
              </a:spcAft>
              <a:buClr>
                <a:srgbClr val="000000"/>
              </a:buClr>
              <a:buSzPts val="2000"/>
              <a:buChar char="○"/>
            </a:pPr>
            <a:r>
              <a:rPr lang="en-US">
                <a:solidFill>
                  <a:srgbClr val="000000"/>
                </a:solidFill>
              </a:rPr>
              <a:t>Geocoded, timestamped, incident reports (description)</a:t>
            </a:r>
            <a:endParaRPr>
              <a:solidFill>
                <a:srgbClr val="000000"/>
              </a:solidFill>
            </a:endParaRPr>
          </a:p>
          <a:p>
            <a:pPr indent="-355600" lvl="1" marL="914400" marR="0" rtl="0" algn="l">
              <a:lnSpc>
                <a:spcPct val="90000"/>
              </a:lnSpc>
              <a:spcBef>
                <a:spcPts val="0"/>
              </a:spcBef>
              <a:spcAft>
                <a:spcPts val="0"/>
              </a:spcAft>
              <a:buClr>
                <a:srgbClr val="000000"/>
              </a:buClr>
              <a:buSzPts val="2000"/>
              <a:buChar char="○"/>
            </a:pPr>
            <a:r>
              <a:rPr lang="en-US">
                <a:solidFill>
                  <a:srgbClr val="000000"/>
                </a:solidFill>
              </a:rPr>
              <a:t>Social Nightlife</a:t>
            </a:r>
            <a:endParaRPr>
              <a:solidFill>
                <a:srgbClr val="000000"/>
              </a:solidFill>
            </a:endParaRPr>
          </a:p>
          <a:p>
            <a:pPr indent="-349250" lvl="2" marL="1371600" marR="0" rtl="0" algn="l">
              <a:lnSpc>
                <a:spcPct val="90000"/>
              </a:lnSpc>
              <a:spcBef>
                <a:spcPts val="0"/>
              </a:spcBef>
              <a:spcAft>
                <a:spcPts val="0"/>
              </a:spcAft>
              <a:buClr>
                <a:srgbClr val="000000"/>
              </a:buClr>
              <a:buSzPts val="1900"/>
              <a:buChar char="■"/>
            </a:pPr>
            <a:r>
              <a:rPr lang="en-US">
                <a:solidFill>
                  <a:srgbClr val="000000"/>
                </a:solidFill>
              </a:rPr>
              <a:t>Datetime</a:t>
            </a:r>
            <a:endParaRPr>
              <a:solidFill>
                <a:srgbClr val="000000"/>
              </a:solidFill>
            </a:endParaRPr>
          </a:p>
          <a:p>
            <a:pPr indent="-349250" lvl="2" marL="1371600" marR="0" rtl="0" algn="l">
              <a:lnSpc>
                <a:spcPct val="90000"/>
              </a:lnSpc>
              <a:spcBef>
                <a:spcPts val="0"/>
              </a:spcBef>
              <a:spcAft>
                <a:spcPts val="0"/>
              </a:spcAft>
              <a:buClr>
                <a:srgbClr val="000000"/>
              </a:buClr>
              <a:buSzPts val="1900"/>
              <a:buChar char="■"/>
            </a:pPr>
            <a:r>
              <a:rPr lang="en-US">
                <a:solidFill>
                  <a:srgbClr val="000000"/>
                </a:solidFill>
              </a:rPr>
              <a:t>Special events - weekends, sport events, holidays, etc.</a:t>
            </a:r>
            <a:endParaRPr>
              <a:solidFill>
                <a:srgbClr val="000000"/>
              </a:solidFill>
            </a:endParaRPr>
          </a:p>
          <a:p>
            <a:pPr indent="-381000" lvl="0" marL="457200" rtl="0" algn="l">
              <a:spcBef>
                <a:spcPts val="0"/>
              </a:spcBef>
              <a:spcAft>
                <a:spcPts val="0"/>
              </a:spcAft>
              <a:buClr>
                <a:srgbClr val="38761D"/>
              </a:buClr>
              <a:buSzPts val="2400"/>
              <a:buChar char="●"/>
            </a:pPr>
            <a:r>
              <a:rPr b="1" lang="en-US">
                <a:solidFill>
                  <a:srgbClr val="38761D"/>
                </a:solidFill>
              </a:rPr>
              <a:t>Social Media</a:t>
            </a:r>
            <a:endParaRPr b="1">
              <a:solidFill>
                <a:srgbClr val="38761D"/>
              </a:solidFill>
            </a:endParaRPr>
          </a:p>
          <a:p>
            <a:pPr indent="-355600" lvl="1" marL="914400" rtl="0" algn="l">
              <a:spcBef>
                <a:spcPts val="0"/>
              </a:spcBef>
              <a:spcAft>
                <a:spcPts val="0"/>
              </a:spcAft>
              <a:buClr>
                <a:srgbClr val="000000"/>
              </a:buClr>
              <a:buSzPts val="2000"/>
              <a:buChar char="○"/>
            </a:pPr>
            <a:r>
              <a:rPr lang="en-US">
                <a:solidFill>
                  <a:srgbClr val="000000"/>
                </a:solidFill>
              </a:rPr>
              <a:t>Twitter</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Blogs on News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Facebook</a:t>
            </a:r>
            <a:endParaRPr>
              <a:solidFill>
                <a:srgbClr val="000000"/>
              </a:solidFill>
            </a:endParaRPr>
          </a:p>
          <a:p>
            <a:pPr indent="-381000" lvl="0" marL="457200" rtl="0" algn="l">
              <a:spcBef>
                <a:spcPts val="0"/>
              </a:spcBef>
              <a:spcAft>
                <a:spcPts val="0"/>
              </a:spcAft>
              <a:buClr>
                <a:srgbClr val="85200C"/>
              </a:buClr>
              <a:buSzPts val="2400"/>
              <a:buChar char="●"/>
            </a:pPr>
            <a:r>
              <a:rPr b="1" lang="en-US">
                <a:solidFill>
                  <a:srgbClr val="85200C"/>
                </a:solidFill>
              </a:rPr>
              <a:t>ABC</a:t>
            </a:r>
            <a:endParaRPr b="1">
              <a:solidFill>
                <a:srgbClr val="85200C"/>
              </a:solidFill>
            </a:endParaRPr>
          </a:p>
          <a:p>
            <a:pPr indent="-355600" lvl="1" marL="914400" rtl="0" algn="l">
              <a:spcBef>
                <a:spcPts val="0"/>
              </a:spcBef>
              <a:spcAft>
                <a:spcPts val="0"/>
              </a:spcAft>
              <a:buClr>
                <a:srgbClr val="000000"/>
              </a:buClr>
              <a:buSzPts val="2000"/>
              <a:buChar char="○"/>
            </a:pPr>
            <a:r>
              <a:rPr lang="en-US">
                <a:solidFill>
                  <a:srgbClr val="000000"/>
                </a:solidFill>
              </a:rPr>
              <a:t>Spatial Coverage: Virginia - Arlington - Clarendon</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Temporal Coverage:  2015-01-01 - Present</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Variables: Licensee, Violations, Result (fines, suspension, etc.)</a:t>
            </a:r>
            <a:endParaRPr>
              <a:solidFill>
                <a:srgbClr val="000000"/>
              </a:solidFill>
            </a:endParaRPr>
          </a:p>
          <a:p>
            <a:pPr indent="-381000" lvl="0" marL="457200" marR="0" rtl="0" algn="l">
              <a:lnSpc>
                <a:spcPct val="90000"/>
              </a:lnSpc>
              <a:spcBef>
                <a:spcPts val="0"/>
              </a:spcBef>
              <a:spcAft>
                <a:spcPts val="0"/>
              </a:spcAft>
              <a:buClr>
                <a:srgbClr val="85200C"/>
              </a:buClr>
              <a:buSzPts val="2400"/>
              <a:buChar char="●"/>
            </a:pPr>
            <a:r>
              <a:rPr b="1" lang="en-US">
                <a:solidFill>
                  <a:srgbClr val="85200C"/>
                </a:solidFill>
              </a:rPr>
              <a:t>Weather Data (Menne et al. 2012)</a:t>
            </a:r>
            <a:endParaRPr b="1">
              <a:solidFill>
                <a:srgbClr val="85200C"/>
              </a:solidFill>
            </a:endParaRPr>
          </a:p>
          <a:p>
            <a:pPr indent="-355600" lvl="1" marL="914400" marR="0" rtl="0" algn="l">
              <a:lnSpc>
                <a:spcPct val="90000"/>
              </a:lnSpc>
              <a:spcBef>
                <a:spcPts val="0"/>
              </a:spcBef>
              <a:spcAft>
                <a:spcPts val="0"/>
              </a:spcAft>
              <a:buClr>
                <a:srgbClr val="000000"/>
              </a:buClr>
              <a:buSzPts val="2000"/>
              <a:buChar char="○"/>
            </a:pPr>
            <a:r>
              <a:rPr lang="en-US">
                <a:solidFill>
                  <a:srgbClr val="000000"/>
                </a:solidFill>
              </a:rPr>
              <a:t>Inclement weather</a:t>
            </a:r>
            <a:endParaRPr>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242"/>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Exploratory Data Analysis (EDA)</a:t>
            </a:r>
            <a:endParaRPr/>
          </a:p>
        </p:txBody>
      </p:sp>
      <p:sp>
        <p:nvSpPr>
          <p:cNvPr id="1518" name="Google Shape;1518;p242"/>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 </a:t>
            </a:r>
            <a:endParaRPr/>
          </a:p>
        </p:txBody>
      </p:sp>
      <p:sp>
        <p:nvSpPr>
          <p:cNvPr id="1519" name="Google Shape;1519;p242"/>
          <p:cNvSpPr txBox="1"/>
          <p:nvPr/>
        </p:nvSpPr>
        <p:spPr>
          <a:xfrm>
            <a:off x="2050600" y="1993475"/>
            <a:ext cx="8078100" cy="6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t>Frequency of Alcohol Related Crimes 2015 - 2017</a:t>
            </a:r>
            <a:endParaRPr b="1" sz="2600"/>
          </a:p>
        </p:txBody>
      </p:sp>
      <p:graphicFrame>
        <p:nvGraphicFramePr>
          <p:cNvPr id="1520" name="Google Shape;1520;p242"/>
          <p:cNvGraphicFramePr/>
          <p:nvPr/>
        </p:nvGraphicFramePr>
        <p:xfrm>
          <a:off x="-150" y="2667000"/>
          <a:ext cx="3000000" cy="3000000"/>
        </p:xfrm>
        <a:graphic>
          <a:graphicData uri="http://schemas.openxmlformats.org/drawingml/2006/table">
            <a:tbl>
              <a:tblPr>
                <a:noFill/>
                <a:tableStyleId>{41223A1B-0240-41FE-B82D-F85BBA659268}</a:tableStyleId>
              </a:tblPr>
              <a:tblGrid>
                <a:gridCol w="1354675"/>
                <a:gridCol w="1354675"/>
                <a:gridCol w="1354675"/>
                <a:gridCol w="1354675"/>
                <a:gridCol w="1354675"/>
                <a:gridCol w="1280925"/>
                <a:gridCol w="1317825"/>
                <a:gridCol w="1465275"/>
                <a:gridCol w="1354675"/>
              </a:tblGrid>
              <a:tr h="381000">
                <a:tc>
                  <a:txBody>
                    <a:bodyPr>
                      <a:noAutofit/>
                    </a:bodyPr>
                    <a:lstStyle/>
                    <a:p>
                      <a:pPr indent="0" lvl="0" marL="0" rtl="0" algn="ctr">
                        <a:spcBef>
                          <a:spcPts val="0"/>
                        </a:spcBef>
                        <a:spcAft>
                          <a:spcPts val="0"/>
                        </a:spcAft>
                        <a:buNone/>
                      </a:pPr>
                      <a:r>
                        <a:rPr b="1" lang="en-US" sz="1900">
                          <a:solidFill>
                            <a:srgbClr val="FFFFFF"/>
                          </a:solidFill>
                        </a:rPr>
                        <a:t>Year</a:t>
                      </a:r>
                      <a:endParaRPr b="1" sz="1900">
                        <a:solidFill>
                          <a:srgbClr val="FFFFFF"/>
                        </a:solidFill>
                      </a:endParaRPr>
                    </a:p>
                  </a:txBody>
                  <a:tcPr marT="91425" marB="91425" marR="91425" marL="91425">
                    <a:lnR cap="flat" cmpd="sng" w="9525">
                      <a:solidFill>
                        <a:srgbClr val="9E9E9E"/>
                      </a:solidFill>
                      <a:prstDash val="solid"/>
                      <a:round/>
                      <a:headEnd len="sm" w="sm" type="none"/>
                      <a:tailEnd len="sm" w="sm" type="none"/>
                    </a:lnR>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Assault</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800">
                          <a:solidFill>
                            <a:srgbClr val="FFFFFF"/>
                          </a:solidFill>
                        </a:rPr>
                        <a:t>Disorderly Conduct</a:t>
                      </a:r>
                      <a:endParaRPr b="1" sz="18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Drunk in Public</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DUI</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Sexual Assault</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Underage Drinking / Fake ID</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800">
                          <a:solidFill>
                            <a:srgbClr val="FFFFFF"/>
                          </a:solidFill>
                        </a:rPr>
                        <a:t>Drug Possession / Selling</a:t>
                      </a:r>
                      <a:endParaRPr b="1" sz="18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Traffic / Parking Violation</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r>
              <a:tr h="381000">
                <a:tc>
                  <a:txBody>
                    <a:bodyPr>
                      <a:noAutofit/>
                    </a:bodyPr>
                    <a:lstStyle/>
                    <a:p>
                      <a:pPr indent="0" lvl="0" marL="0" rtl="0" algn="ctr">
                        <a:spcBef>
                          <a:spcPts val="0"/>
                        </a:spcBef>
                        <a:spcAft>
                          <a:spcPts val="0"/>
                        </a:spcAft>
                        <a:buNone/>
                      </a:pPr>
                      <a:r>
                        <a:rPr b="1" lang="en-US" sz="2000"/>
                        <a:t>2015</a:t>
                      </a:r>
                      <a:endParaRPr b="1"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92</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22</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176</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40</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2</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1</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21</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171</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r>
              <a:tr h="381000">
                <a:tc>
                  <a:txBody>
                    <a:bodyPr>
                      <a:noAutofit/>
                    </a:bodyPr>
                    <a:lstStyle/>
                    <a:p>
                      <a:pPr indent="0" lvl="0" marL="0" rtl="0" algn="ctr">
                        <a:spcBef>
                          <a:spcPts val="0"/>
                        </a:spcBef>
                        <a:spcAft>
                          <a:spcPts val="0"/>
                        </a:spcAft>
                        <a:buNone/>
                      </a:pPr>
                      <a:r>
                        <a:rPr b="1" lang="en-US" sz="2000"/>
                        <a:t>2016</a:t>
                      </a:r>
                      <a:endParaRPr b="1"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74</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41</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188</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51</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7</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2</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21</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177</a:t>
                      </a:r>
                      <a:endParaRPr sz="2000"/>
                    </a:p>
                  </a:txBody>
                  <a:tcPr marT="91425" marB="91425" marR="91425" marL="91425" anchor="ctr">
                    <a:solidFill>
                      <a:schemeClr val="lt2"/>
                    </a:solidFill>
                  </a:tcPr>
                </a:tc>
              </a:tr>
              <a:tr h="381000">
                <a:tc>
                  <a:txBody>
                    <a:bodyPr>
                      <a:noAutofit/>
                    </a:bodyPr>
                    <a:lstStyle/>
                    <a:p>
                      <a:pPr indent="0" lvl="0" marL="0" rtl="0" algn="ctr">
                        <a:spcBef>
                          <a:spcPts val="0"/>
                        </a:spcBef>
                        <a:spcAft>
                          <a:spcPts val="0"/>
                        </a:spcAft>
                        <a:buNone/>
                      </a:pPr>
                      <a:r>
                        <a:rPr b="1" lang="en-US" sz="2000"/>
                        <a:t>2017</a:t>
                      </a:r>
                      <a:endParaRPr b="1"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35</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6</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162</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27</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9</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0</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32</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0</a:t>
                      </a:r>
                      <a:endParaRPr sz="2000"/>
                    </a:p>
                  </a:txBody>
                  <a:tcPr marT="91425" marB="91425" marR="91425" marL="91425" anchor="ctr">
                    <a:solidFill>
                      <a:srgbClr val="9FC5E8"/>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243"/>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Initial EDA</a:t>
            </a:r>
            <a:endParaRPr/>
          </a:p>
        </p:txBody>
      </p:sp>
      <p:pic>
        <p:nvPicPr>
          <p:cNvPr id="1527" name="Google Shape;1527;p243"/>
          <p:cNvPicPr preferRelativeResize="0"/>
          <p:nvPr/>
        </p:nvPicPr>
        <p:blipFill>
          <a:blip r:embed="rId3">
            <a:alphaModFix/>
          </a:blip>
          <a:stretch>
            <a:fillRect/>
          </a:stretch>
        </p:blipFill>
        <p:spPr>
          <a:xfrm>
            <a:off x="1548200" y="1474925"/>
            <a:ext cx="7928175" cy="48245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244"/>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400"/>
              <a:t>Proposed Methods: Difference-in-Difference [DID]</a:t>
            </a:r>
            <a:endParaRPr sz="3400"/>
          </a:p>
        </p:txBody>
      </p:sp>
      <p:sp>
        <p:nvSpPr>
          <p:cNvPr id="1534" name="Google Shape;1534;p244"/>
          <p:cNvSpPr txBox="1"/>
          <p:nvPr>
            <p:ph idx="1" type="body"/>
          </p:nvPr>
        </p:nvSpPr>
        <p:spPr>
          <a:xfrm>
            <a:off x="531450" y="1302900"/>
            <a:ext cx="5008200" cy="42522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15000"/>
              </a:lnSpc>
              <a:spcBef>
                <a:spcPts val="1300"/>
              </a:spcBef>
              <a:spcAft>
                <a:spcPts val="0"/>
              </a:spcAft>
              <a:buClr>
                <a:srgbClr val="000000"/>
              </a:buClr>
              <a:buSzPts val="2400"/>
              <a:buFont typeface="Lato"/>
              <a:buChar char="●"/>
            </a:pPr>
            <a:r>
              <a:rPr b="1" i="0" lang="en-US" u="none" cap="none" strike="noStrike">
                <a:solidFill>
                  <a:srgbClr val="000000"/>
                </a:solidFill>
              </a:rPr>
              <a:t>DIFFERENCE-IN-DIFFERENCE  (DID) </a:t>
            </a:r>
            <a:r>
              <a:rPr i="0" lang="en-US" u="none" cap="none" strike="noStrike">
                <a:solidFill>
                  <a:srgbClr val="000000"/>
                </a:solidFill>
              </a:rPr>
              <a:t>is used to estimate the policy effect by comparing the changes in outcomes over time between a population that is enrolled in a program (the treatment group) and a population that is not (the control group).</a:t>
            </a:r>
            <a:endParaRPr i="0" u="none" cap="none" strike="noStrike">
              <a:solidFill>
                <a:srgbClr val="000000"/>
              </a:solidFill>
            </a:endParaRPr>
          </a:p>
          <a:p>
            <a:pPr indent="0" lvl="0" marL="0" marR="0" rtl="0" algn="l">
              <a:lnSpc>
                <a:spcPct val="115000"/>
              </a:lnSpc>
              <a:spcBef>
                <a:spcPts val="2100"/>
              </a:spcBef>
              <a:spcAft>
                <a:spcPts val="0"/>
              </a:spcAft>
              <a:buClr>
                <a:schemeClr val="accent1"/>
              </a:buClr>
              <a:buSzPts val="1700"/>
              <a:buFont typeface="Lato"/>
              <a:buNone/>
            </a:pPr>
            <a:r>
              <a:t/>
            </a:r>
            <a:endParaRPr i="0" u="none" cap="none" strike="noStrike">
              <a:solidFill>
                <a:srgbClr val="000000"/>
              </a:solidFill>
            </a:endParaRPr>
          </a:p>
          <a:p>
            <a:pPr indent="0" lvl="0" marL="0" marR="0" rtl="0" algn="ctr">
              <a:lnSpc>
                <a:spcPct val="115000"/>
              </a:lnSpc>
              <a:spcBef>
                <a:spcPts val="1300"/>
              </a:spcBef>
              <a:spcAft>
                <a:spcPts val="2100"/>
              </a:spcAft>
              <a:buClr>
                <a:schemeClr val="accent1"/>
              </a:buClr>
              <a:buSzPts val="1700"/>
              <a:buFont typeface="Lato"/>
              <a:buNone/>
            </a:pPr>
            <a:r>
              <a:t/>
            </a:r>
            <a:endParaRPr b="1" i="0" u="none" cap="none" strike="noStrike">
              <a:solidFill>
                <a:srgbClr val="000000"/>
              </a:solidFill>
            </a:endParaRPr>
          </a:p>
        </p:txBody>
      </p:sp>
      <p:pic>
        <p:nvPicPr>
          <p:cNvPr id="1535" name="Google Shape;1535;p244"/>
          <p:cNvPicPr preferRelativeResize="0"/>
          <p:nvPr/>
        </p:nvPicPr>
        <p:blipFill rotWithShape="1">
          <a:blip r:embed="rId3">
            <a:alphaModFix/>
          </a:blip>
          <a:srcRect b="0" l="0" r="0" t="0"/>
          <a:stretch/>
        </p:blipFill>
        <p:spPr>
          <a:xfrm>
            <a:off x="5618567" y="1573588"/>
            <a:ext cx="6072266" cy="3710828"/>
          </a:xfrm>
          <a:prstGeom prst="rect">
            <a:avLst/>
          </a:prstGeom>
          <a:noFill/>
          <a:ln>
            <a:noFill/>
          </a:ln>
        </p:spPr>
      </p:pic>
      <p:sp>
        <p:nvSpPr>
          <p:cNvPr id="1536" name="Google Shape;1536;p244"/>
          <p:cNvSpPr txBox="1"/>
          <p:nvPr/>
        </p:nvSpPr>
        <p:spPr>
          <a:xfrm>
            <a:off x="5618550" y="5357108"/>
            <a:ext cx="6072300" cy="5835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Source: </a:t>
            </a:r>
            <a:r>
              <a:rPr b="0" i="1" lang="en-US" sz="1600" u="none" cap="none" strike="noStrike">
                <a:solidFill>
                  <a:schemeClr val="hlink"/>
                </a:solidFill>
                <a:uFill>
                  <a:noFill/>
                </a:uFill>
                <a:latin typeface="Arial"/>
                <a:ea typeface="Arial"/>
                <a:cs typeface="Arial"/>
                <a:sym typeface="Arial"/>
                <a:hlinkClick r:id="rId4"/>
              </a:rPr>
              <a:t>Columbia University Mailman School of Public Health</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1" name="Shape 1541"/>
        <p:cNvGrpSpPr/>
        <p:nvPr/>
      </p:nvGrpSpPr>
      <p:grpSpPr>
        <a:xfrm>
          <a:off x="0" y="0"/>
          <a:ext cx="0" cy="0"/>
          <a:chOff x="0" y="0"/>
          <a:chExt cx="0" cy="0"/>
        </a:xfrm>
      </p:grpSpPr>
      <p:sp>
        <p:nvSpPr>
          <p:cNvPr id="1542" name="Google Shape;1542;p245"/>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400"/>
              <a:t>Proposed Methods: Hotspot Analysis and GWR</a:t>
            </a:r>
            <a:endParaRPr sz="3400"/>
          </a:p>
        </p:txBody>
      </p:sp>
      <p:pic>
        <p:nvPicPr>
          <p:cNvPr id="1543" name="Google Shape;1543;p245"/>
          <p:cNvPicPr preferRelativeResize="0"/>
          <p:nvPr/>
        </p:nvPicPr>
        <p:blipFill>
          <a:blip r:embed="rId3">
            <a:alphaModFix/>
          </a:blip>
          <a:stretch>
            <a:fillRect/>
          </a:stretch>
        </p:blipFill>
        <p:spPr>
          <a:xfrm>
            <a:off x="68475" y="1205125"/>
            <a:ext cx="6496374" cy="4857026"/>
          </a:xfrm>
          <a:prstGeom prst="rect">
            <a:avLst/>
          </a:prstGeom>
          <a:noFill/>
          <a:ln>
            <a:noFill/>
          </a:ln>
        </p:spPr>
      </p:pic>
      <p:pic>
        <p:nvPicPr>
          <p:cNvPr id="1544" name="Google Shape;1544;p245"/>
          <p:cNvPicPr preferRelativeResize="0"/>
          <p:nvPr/>
        </p:nvPicPr>
        <p:blipFill>
          <a:blip r:embed="rId4">
            <a:alphaModFix/>
          </a:blip>
          <a:stretch>
            <a:fillRect/>
          </a:stretch>
        </p:blipFill>
        <p:spPr>
          <a:xfrm>
            <a:off x="5920025" y="2048275"/>
            <a:ext cx="6271976" cy="1830200"/>
          </a:xfrm>
          <a:prstGeom prst="rect">
            <a:avLst/>
          </a:prstGeom>
          <a:noFill/>
          <a:ln>
            <a:noFill/>
          </a:ln>
        </p:spPr>
      </p:pic>
      <p:sp>
        <p:nvSpPr>
          <p:cNvPr id="1545" name="Google Shape;1545;p245"/>
          <p:cNvSpPr txBox="1"/>
          <p:nvPr/>
        </p:nvSpPr>
        <p:spPr>
          <a:xfrm>
            <a:off x="7017750" y="4484525"/>
            <a:ext cx="4598700" cy="94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solidFill>
                  <a:schemeClr val="dk1"/>
                </a:solidFill>
              </a:rPr>
              <a:t>“</a:t>
            </a:r>
            <a:r>
              <a:rPr lang="en-US"/>
              <a:t>A shaded area (C), such as one used in a choropleth map, also suggests equivalent risks of crime throughout the area with a dramatic reduction in risk at the border. It suggests that police activity throughout the area is appropriate</a:t>
            </a:r>
            <a:r>
              <a:rPr lang="en-US">
                <a:solidFill>
                  <a:schemeClr val="dk1"/>
                </a:solidFill>
              </a:rPr>
              <a:t>”</a:t>
            </a:r>
            <a:r>
              <a:rPr lang="en-US"/>
              <a:t> (</a:t>
            </a:r>
            <a:r>
              <a:rPr lang="en-US">
                <a:solidFill>
                  <a:schemeClr val="dk1"/>
                </a:solidFill>
              </a:rPr>
              <a:t>Eck et al. 2005).</a:t>
            </a:r>
            <a:endParaRPr/>
          </a:p>
        </p:txBody>
      </p:sp>
      <p:sp>
        <p:nvSpPr>
          <p:cNvPr id="1546" name="Google Shape;1546;p245"/>
          <p:cNvSpPr txBox="1"/>
          <p:nvPr/>
        </p:nvSpPr>
        <p:spPr>
          <a:xfrm>
            <a:off x="7325850" y="1289450"/>
            <a:ext cx="2578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ESRI Documentation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246"/>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Strategy Going Forward</a:t>
            </a:r>
            <a:endParaRPr/>
          </a:p>
        </p:txBody>
      </p:sp>
      <p:sp>
        <p:nvSpPr>
          <p:cNvPr id="1553" name="Google Shape;1553;p246"/>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marR="0" rtl="0" algn="l">
              <a:lnSpc>
                <a:spcPct val="115000"/>
              </a:lnSpc>
              <a:spcBef>
                <a:spcPts val="1100"/>
              </a:spcBef>
              <a:spcAft>
                <a:spcPts val="0"/>
              </a:spcAft>
              <a:buClr>
                <a:srgbClr val="000000"/>
              </a:buClr>
              <a:buSzPts val="2400"/>
              <a:buChar char="●"/>
            </a:pPr>
            <a:r>
              <a:rPr lang="en-US">
                <a:solidFill>
                  <a:srgbClr val="000000"/>
                </a:solidFill>
              </a:rPr>
              <a:t>Compare Clarendon </a:t>
            </a:r>
            <a:r>
              <a:rPr lang="en-US">
                <a:solidFill>
                  <a:srgbClr val="000000"/>
                </a:solidFill>
              </a:rPr>
              <a:t>incident</a:t>
            </a:r>
            <a:r>
              <a:rPr lang="en-US">
                <a:solidFill>
                  <a:srgbClr val="000000"/>
                </a:solidFill>
              </a:rPr>
              <a:t> data before and after the Arlington Restaurant Initiative accounting for maturation effects (hotspot analysis)</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Perform EDA to learn patterns in the data (social nightlife, special events, inclement weather)</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Estimate impact of the program on alcohol-related crimes</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Analyze the second-degree </a:t>
            </a:r>
            <a:r>
              <a:rPr lang="en-US">
                <a:solidFill>
                  <a:srgbClr val="000000"/>
                </a:solidFill>
              </a:rPr>
              <a:t>economic</a:t>
            </a:r>
            <a:r>
              <a:rPr lang="en-US">
                <a:solidFill>
                  <a:srgbClr val="000000"/>
                </a:solidFill>
              </a:rPr>
              <a:t> and social effects</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Build dashboard for visualizing the data and analysis</a:t>
            </a:r>
            <a:endParaRPr>
              <a:solidFill>
                <a:srgbClr val="000000"/>
              </a:solidFill>
            </a:endParaRPr>
          </a:p>
          <a:p>
            <a:pPr indent="0" lvl="0" marL="0" marR="0" rtl="0" algn="l">
              <a:lnSpc>
                <a:spcPct val="90000"/>
              </a:lnSpc>
              <a:spcBef>
                <a:spcPts val="110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48"/>
          <p:cNvSpPr txBox="1"/>
          <p:nvPr>
            <p:ph type="title"/>
          </p:nvPr>
        </p:nvSpPr>
        <p:spPr>
          <a:xfrm>
            <a:off x="7376150" y="279400"/>
            <a:ext cx="4206300" cy="373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Enrollment by Student Level (Full-time and Part-time)</a:t>
            </a:r>
            <a:endParaRPr>
              <a:solidFill>
                <a:srgbClr val="233E50"/>
              </a:solidFill>
              <a:latin typeface="Raleway"/>
              <a:ea typeface="Raleway"/>
              <a:cs typeface="Raleway"/>
              <a:sym typeface="Raleway"/>
            </a:endParaRPr>
          </a:p>
        </p:txBody>
      </p:sp>
      <p:pic>
        <p:nvPicPr>
          <p:cNvPr id="633" name="Google Shape;633;p148"/>
          <p:cNvPicPr preferRelativeResize="0"/>
          <p:nvPr/>
        </p:nvPicPr>
        <p:blipFill>
          <a:blip r:embed="rId3">
            <a:alphaModFix/>
          </a:blip>
          <a:stretch>
            <a:fillRect/>
          </a:stretch>
        </p:blipFill>
        <p:spPr>
          <a:xfrm>
            <a:off x="50775" y="0"/>
            <a:ext cx="7183148" cy="3523384"/>
          </a:xfrm>
          <a:prstGeom prst="rect">
            <a:avLst/>
          </a:prstGeom>
          <a:noFill/>
          <a:ln>
            <a:noFill/>
          </a:ln>
        </p:spPr>
      </p:pic>
      <p:pic>
        <p:nvPicPr>
          <p:cNvPr id="634" name="Google Shape;634;p148"/>
          <p:cNvPicPr preferRelativeResize="0"/>
          <p:nvPr/>
        </p:nvPicPr>
        <p:blipFill>
          <a:blip r:embed="rId4">
            <a:alphaModFix/>
          </a:blip>
          <a:stretch>
            <a:fillRect/>
          </a:stretch>
        </p:blipFill>
        <p:spPr>
          <a:xfrm>
            <a:off x="50775" y="3330825"/>
            <a:ext cx="7183148" cy="3527175"/>
          </a:xfrm>
          <a:prstGeom prst="rect">
            <a:avLst/>
          </a:prstGeom>
          <a:noFill/>
          <a:ln>
            <a:noFill/>
          </a:ln>
        </p:spPr>
      </p:pic>
      <p:sp>
        <p:nvSpPr>
          <p:cNvPr id="635" name="Google Shape;635;p148"/>
          <p:cNvSpPr txBox="1"/>
          <p:nvPr/>
        </p:nvSpPr>
        <p:spPr>
          <a:xfrm>
            <a:off x="8993400" y="6254525"/>
            <a:ext cx="25383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Source: IPEDS, 2016</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247"/>
          <p:cNvSpPr txBox="1"/>
          <p:nvPr>
            <p:ph type="ctrTitle"/>
          </p:nvPr>
        </p:nvSpPr>
        <p:spPr>
          <a:xfrm>
            <a:off x="203200" y="683033"/>
            <a:ext cx="9088500" cy="2691900"/>
          </a:xfrm>
          <a:prstGeom prst="rect">
            <a:avLst/>
          </a:prstGeom>
          <a:noFill/>
          <a:ln>
            <a:noFill/>
          </a:ln>
        </p:spPr>
        <p:txBody>
          <a:bodyPr anchorCtr="0" anchor="ctr" bIns="60925" lIns="121900" spcFirstLastPara="1" rIns="121900" wrap="square" tIns="60925">
            <a:noAutofit/>
          </a:bodyPr>
          <a:lstStyle/>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Classifying Families and Households for  VA Government </a:t>
            </a:r>
            <a:endParaRPr b="1" sz="3700">
              <a:solidFill>
                <a:srgbClr val="233E50"/>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Stakeholders using Existing Administrative Records</a:t>
            </a:r>
            <a:endParaRPr b="1" i="0" sz="3700" u="none" cap="none" strike="noStrike">
              <a:solidFill>
                <a:srgbClr val="233E50"/>
              </a:solidFill>
              <a:latin typeface="Raleway"/>
              <a:ea typeface="Raleway"/>
              <a:cs typeface="Raleway"/>
              <a:sym typeface="Raleway"/>
            </a:endParaRPr>
          </a:p>
        </p:txBody>
      </p:sp>
      <p:sp>
        <p:nvSpPr>
          <p:cNvPr id="1559" name="Google Shape;1559;p247"/>
          <p:cNvSpPr txBox="1"/>
          <p:nvPr>
            <p:ph idx="1" type="subTitle"/>
          </p:nvPr>
        </p:nvSpPr>
        <p:spPr>
          <a:xfrm>
            <a:off x="406400" y="3632200"/>
            <a:ext cx="10972800" cy="17523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chemeClr val="dk1"/>
              </a:buClr>
              <a:buSzPts val="3500"/>
              <a:buFont typeface="Arial"/>
              <a:buNone/>
            </a:pPr>
            <a:r>
              <a:rPr lang="en-US" sz="2900">
                <a:solidFill>
                  <a:srgbClr val="233E50"/>
                </a:solidFill>
                <a:latin typeface="Raleway Light"/>
                <a:ea typeface="Raleway Light"/>
                <a:cs typeface="Raleway Light"/>
                <a:sym typeface="Raleway Light"/>
              </a:rPr>
              <a:t>PI: </a:t>
            </a:r>
            <a:r>
              <a:rPr lang="en-US" sz="2900">
                <a:solidFill>
                  <a:srgbClr val="233E50"/>
                </a:solidFill>
                <a:latin typeface="Raleway Light"/>
                <a:ea typeface="Raleway Light"/>
                <a:cs typeface="Raleway Light"/>
                <a:sym typeface="Raleway Light"/>
              </a:rPr>
              <a:t>Brian Goode, Aaron Schroeder</a:t>
            </a:r>
            <a:endParaRPr sz="2900">
              <a:solidFill>
                <a:srgbClr val="233E50"/>
              </a:solidFill>
              <a:latin typeface="Raleway Light"/>
              <a:ea typeface="Raleway Light"/>
              <a:cs typeface="Raleway Light"/>
              <a:sym typeface="Raleway Light"/>
            </a:endParaRPr>
          </a:p>
          <a:p>
            <a:pPr indent="0" lvl="0" marL="0" marR="0" rtl="0" algn="l">
              <a:lnSpc>
                <a:spcPct val="90000"/>
              </a:lnSpc>
              <a:spcBef>
                <a:spcPts val="0"/>
              </a:spcBef>
              <a:spcAft>
                <a:spcPts val="0"/>
              </a:spcAft>
              <a:buClr>
                <a:schemeClr val="dk1"/>
              </a:buClr>
              <a:buSzPts val="3500"/>
              <a:buFont typeface="Arial"/>
              <a:buNone/>
            </a:pPr>
            <a:r>
              <a:rPr lang="en-US" sz="2900">
                <a:solidFill>
                  <a:srgbClr val="233E50"/>
                </a:solidFill>
                <a:latin typeface="Raleway Light"/>
                <a:ea typeface="Raleway Light"/>
                <a:cs typeface="Raleway Light"/>
                <a:sym typeface="Raleway Light"/>
              </a:rPr>
              <a:t>Team: </a:t>
            </a:r>
            <a:r>
              <a:rPr lang="en-US" sz="2900">
                <a:solidFill>
                  <a:srgbClr val="233E50"/>
                </a:solidFill>
                <a:latin typeface="Raleway Light"/>
                <a:ea typeface="Raleway Light"/>
                <a:cs typeface="Raleway Light"/>
                <a:sym typeface="Raleway Light"/>
              </a:rPr>
              <a:t>Megan Grondine, Daniel Liden, Alexa Nosal</a:t>
            </a:r>
            <a:endParaRPr sz="2900">
              <a:solidFill>
                <a:srgbClr val="233E50"/>
              </a:solidFill>
              <a:latin typeface="Raleway Light"/>
              <a:ea typeface="Raleway Light"/>
              <a:cs typeface="Raleway Light"/>
              <a:sym typeface="Raleway Light"/>
            </a:endParaRPr>
          </a:p>
          <a:p>
            <a:pPr indent="0" lvl="0" marL="0" marR="0" rtl="0" algn="l">
              <a:lnSpc>
                <a:spcPct val="90000"/>
              </a:lnSpc>
              <a:spcBef>
                <a:spcPts val="0"/>
              </a:spcBef>
              <a:spcAft>
                <a:spcPts val="0"/>
              </a:spcAft>
              <a:buClr>
                <a:schemeClr val="dk1"/>
              </a:buClr>
              <a:buSzPts val="3500"/>
              <a:buFont typeface="Arial"/>
              <a:buNone/>
            </a:pPr>
            <a:r>
              <a:rPr i="0" lang="en-US" sz="2900" u="none" cap="none" strike="noStrike">
                <a:solidFill>
                  <a:srgbClr val="233E50"/>
                </a:solidFill>
                <a:latin typeface="Raleway Light"/>
                <a:ea typeface="Raleway Light"/>
                <a:cs typeface="Raleway Light"/>
                <a:sym typeface="Raleway Light"/>
              </a:rPr>
              <a:t>Sponsor: </a:t>
            </a:r>
            <a:r>
              <a:rPr lang="en-US" sz="2900">
                <a:solidFill>
                  <a:srgbClr val="233E50"/>
                </a:solidFill>
                <a:latin typeface="Raleway Light"/>
                <a:ea typeface="Raleway Light"/>
                <a:cs typeface="Raleway Light"/>
                <a:sym typeface="Raleway Light"/>
              </a:rPr>
              <a:t>Jeff Price VDSS</a:t>
            </a:r>
            <a:endParaRPr i="0" sz="2900" u="none" cap="none" strike="noStrike">
              <a:solidFill>
                <a:srgbClr val="233E50"/>
              </a:solidFill>
              <a:latin typeface="Raleway Light"/>
              <a:ea typeface="Raleway Light"/>
              <a:cs typeface="Raleway Light"/>
              <a:sym typeface="Raleway 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248"/>
          <p:cNvSpPr txBox="1"/>
          <p:nvPr/>
        </p:nvSpPr>
        <p:spPr>
          <a:xfrm>
            <a:off x="11570621" y="6473031"/>
            <a:ext cx="621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a:t>
            </a:fld>
            <a:endParaRPr sz="1867">
              <a:solidFill>
                <a:srgbClr val="FFFFFF"/>
              </a:solidFill>
              <a:latin typeface="Helvetica Neue Light"/>
              <a:ea typeface="Helvetica Neue Light"/>
              <a:cs typeface="Helvetica Neue Light"/>
              <a:sym typeface="Helvetica Neue Light"/>
            </a:endParaRPr>
          </a:p>
        </p:txBody>
      </p:sp>
      <p:sp>
        <p:nvSpPr>
          <p:cNvPr id="1566" name="Google Shape;1566;p248"/>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Outline</a:t>
            </a:r>
            <a:endParaRPr>
              <a:solidFill>
                <a:srgbClr val="233E50"/>
              </a:solidFill>
            </a:endParaRPr>
          </a:p>
        </p:txBody>
      </p:sp>
      <p:sp>
        <p:nvSpPr>
          <p:cNvPr id="1567" name="Google Shape;1567;p248"/>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463550" lvl="0" marL="45720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Project Overview</a:t>
            </a:r>
            <a:endParaRPr sz="2700">
              <a:solidFill>
                <a:schemeClr val="dk1"/>
              </a:solidFill>
              <a:latin typeface="Raleway Medium"/>
              <a:ea typeface="Raleway Medium"/>
              <a:cs typeface="Raleway Medium"/>
              <a:sym typeface="Raleway Medium"/>
            </a:endParaRPr>
          </a:p>
          <a:p>
            <a:pPr indent="-463550" lvl="0" marL="45720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Project Status</a:t>
            </a:r>
            <a:endParaRPr sz="2700">
              <a:solidFill>
                <a:schemeClr val="dk1"/>
              </a:solidFill>
              <a:latin typeface="Raleway Medium"/>
              <a:ea typeface="Raleway Medium"/>
              <a:cs typeface="Raleway Medium"/>
              <a:sym typeface="Raleway Medium"/>
            </a:endParaRPr>
          </a:p>
          <a:p>
            <a:pPr indent="-463550" lvl="0" marL="457200" marR="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Data Discovery </a:t>
            </a:r>
            <a:endParaRPr sz="2700">
              <a:solidFill>
                <a:schemeClr val="dk1"/>
              </a:solidFill>
              <a:latin typeface="Raleway Medium"/>
              <a:ea typeface="Raleway Medium"/>
              <a:cs typeface="Raleway Medium"/>
              <a:sym typeface="Raleway Medium"/>
            </a:endParaRPr>
          </a:p>
          <a:p>
            <a:pPr indent="-463550" lvl="0" marL="457200" marR="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Data Exploration</a:t>
            </a:r>
            <a:endParaRPr sz="2700">
              <a:solidFill>
                <a:schemeClr val="dk1"/>
              </a:solidFill>
              <a:latin typeface="Raleway Medium"/>
              <a:ea typeface="Raleway Medium"/>
              <a:cs typeface="Raleway Medium"/>
              <a:sym typeface="Raleway Medium"/>
            </a:endParaRPr>
          </a:p>
          <a:p>
            <a:pPr indent="-463550" lvl="0" marL="457200" marR="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Next Steps</a:t>
            </a:r>
            <a:endParaRPr sz="2700">
              <a:solidFill>
                <a:schemeClr val="dk1"/>
              </a:solidFill>
              <a:latin typeface="Raleway Medium"/>
              <a:ea typeface="Raleway Medium"/>
              <a:cs typeface="Raleway Medium"/>
              <a:sym typeface="Raleway Medium"/>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249"/>
          <p:cNvSpPr txBox="1"/>
          <p:nvPr>
            <p:ph type="title"/>
          </p:nvPr>
        </p:nvSpPr>
        <p:spPr>
          <a:xfrm>
            <a:off x="831850" y="0"/>
            <a:ext cx="10515600" cy="1008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Virginia Department of Social Services</a:t>
            </a:r>
            <a:endParaRPr/>
          </a:p>
        </p:txBody>
      </p:sp>
      <p:sp>
        <p:nvSpPr>
          <p:cNvPr id="1574" name="Google Shape;1574;p249"/>
          <p:cNvSpPr txBox="1"/>
          <p:nvPr>
            <p:ph idx="1" type="body"/>
          </p:nvPr>
        </p:nvSpPr>
        <p:spPr>
          <a:xfrm>
            <a:off x="831850" y="1250577"/>
            <a:ext cx="10515600" cy="483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i="1" lang="en-US"/>
              <a:t>“VDSS is one of the largest Commonwealth agencies, partnering with 120 local departments of social services, along with faith-based and non-profit organizations, to promote the well-being of children and families statewide.”</a:t>
            </a:r>
            <a:endParaRPr i="1"/>
          </a:p>
          <a:p>
            <a:pPr indent="0" lvl="0" marL="0" rtl="0" algn="l">
              <a:spcBef>
                <a:spcPts val="1000"/>
              </a:spcBef>
              <a:spcAft>
                <a:spcPts val="0"/>
              </a:spcAft>
              <a:buNone/>
            </a:pPr>
            <a:r>
              <a:t/>
            </a:r>
            <a:endParaRPr i="1"/>
          </a:p>
          <a:p>
            <a:pPr indent="0" lvl="0" marL="0" rtl="0" algn="l">
              <a:spcBef>
                <a:spcPts val="1000"/>
              </a:spcBef>
              <a:spcAft>
                <a:spcPts val="0"/>
              </a:spcAft>
              <a:buNone/>
            </a:pPr>
            <a:r>
              <a:rPr lang="en-US"/>
              <a:t>Services include:</a:t>
            </a:r>
            <a:endParaRPr/>
          </a:p>
          <a:p>
            <a:pPr indent="-381000" lvl="0" marL="457200" rtl="0" algn="l">
              <a:spcBef>
                <a:spcPts val="1000"/>
              </a:spcBef>
              <a:spcAft>
                <a:spcPts val="0"/>
              </a:spcAft>
              <a:buSzPts val="2400"/>
              <a:buChar char="●"/>
            </a:pPr>
            <a:r>
              <a:rPr lang="en-US"/>
              <a:t>Foster Care and Adoption</a:t>
            </a:r>
            <a:endParaRPr/>
          </a:p>
          <a:p>
            <a:pPr indent="-381000" lvl="0" marL="457200" rtl="0" algn="l">
              <a:spcBef>
                <a:spcPts val="0"/>
              </a:spcBef>
              <a:spcAft>
                <a:spcPts val="0"/>
              </a:spcAft>
              <a:buSzPts val="2400"/>
              <a:buChar char="●"/>
            </a:pPr>
            <a:r>
              <a:rPr lang="en-US"/>
              <a:t>Child Care</a:t>
            </a:r>
            <a:endParaRPr/>
          </a:p>
          <a:p>
            <a:pPr indent="-381000" lvl="0" marL="457200" rtl="0" algn="l">
              <a:spcBef>
                <a:spcPts val="0"/>
              </a:spcBef>
              <a:spcAft>
                <a:spcPts val="0"/>
              </a:spcAft>
              <a:buSzPts val="2400"/>
              <a:buChar char="●"/>
            </a:pPr>
            <a:r>
              <a:rPr lang="en-US"/>
              <a:t>Child Protective Services</a:t>
            </a:r>
            <a:endParaRPr/>
          </a:p>
          <a:p>
            <a:pPr indent="-381000" lvl="0" marL="457200" rtl="0" algn="l">
              <a:spcBef>
                <a:spcPts val="0"/>
              </a:spcBef>
              <a:spcAft>
                <a:spcPts val="0"/>
              </a:spcAft>
              <a:buSzPts val="2400"/>
              <a:buChar char="●"/>
            </a:pPr>
            <a:r>
              <a:rPr lang="en-US"/>
              <a:t>Temporary Assistance for Needy Families</a:t>
            </a:r>
            <a:endParaRPr/>
          </a:p>
          <a:p>
            <a:pPr indent="-381000" lvl="0" marL="457200" rtl="0" algn="l">
              <a:spcBef>
                <a:spcPts val="0"/>
              </a:spcBef>
              <a:spcAft>
                <a:spcPts val="0"/>
              </a:spcAft>
              <a:buSzPts val="2400"/>
              <a:buChar char="●"/>
            </a:pPr>
            <a:r>
              <a:rPr lang="en-US"/>
              <a:t>Many others</a:t>
            </a:r>
            <a:endParaRPr/>
          </a:p>
        </p:txBody>
      </p:sp>
      <p:pic>
        <p:nvPicPr>
          <p:cNvPr id="1575" name="Google Shape;1575;p249"/>
          <p:cNvPicPr preferRelativeResize="0"/>
          <p:nvPr/>
        </p:nvPicPr>
        <p:blipFill>
          <a:blip r:embed="rId3">
            <a:alphaModFix amt="65000"/>
          </a:blip>
          <a:stretch>
            <a:fillRect/>
          </a:stretch>
        </p:blipFill>
        <p:spPr>
          <a:xfrm>
            <a:off x="9999692" y="4513825"/>
            <a:ext cx="1647133" cy="164713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250"/>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Project Status</a:t>
            </a:r>
            <a:endParaRPr b="1">
              <a:solidFill>
                <a:srgbClr val="233E50"/>
              </a:solidFill>
              <a:latin typeface="Raleway"/>
              <a:ea typeface="Raleway"/>
              <a:cs typeface="Raleway"/>
              <a:sym typeface="Raleway"/>
            </a:endParaRPr>
          </a:p>
        </p:txBody>
      </p:sp>
      <p:sp>
        <p:nvSpPr>
          <p:cNvPr id="1582" name="Google Shape;1582;p250"/>
          <p:cNvSpPr txBox="1"/>
          <p:nvPr/>
        </p:nvSpPr>
        <p:spPr>
          <a:xfrm>
            <a:off x="609600" y="1295400"/>
            <a:ext cx="11277600" cy="4491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chemeClr val="dk1"/>
              </a:buClr>
              <a:buSzPts val="3200"/>
              <a:buFont typeface="Arial"/>
              <a:buNone/>
            </a:pPr>
            <a:r>
              <a:rPr i="1" lang="en-US" sz="2700">
                <a:solidFill>
                  <a:srgbClr val="595959"/>
                </a:solidFill>
                <a:latin typeface="Raleway Medium"/>
                <a:ea typeface="Raleway Medium"/>
                <a:cs typeface="Raleway Medium"/>
                <a:sym typeface="Raleway Medium"/>
              </a:rPr>
              <a:t>Here’s where we are:</a:t>
            </a:r>
            <a:endParaRPr i="1" sz="2700">
              <a:solidFill>
                <a:srgbClr val="595959"/>
              </a:solidFill>
              <a:latin typeface="Raleway Medium"/>
              <a:ea typeface="Raleway Medium"/>
              <a:cs typeface="Raleway Medium"/>
              <a:sym typeface="Raleway Medium"/>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Identified stakeholders</a:t>
            </a:r>
            <a:endParaRPr sz="2700">
              <a:solidFill>
                <a:srgbClr val="595959"/>
              </a:solidFill>
              <a:latin typeface="Raleway"/>
              <a:ea typeface="Raleway"/>
              <a:cs typeface="Raleway"/>
              <a:sym typeface="Raleway"/>
            </a:endParaRPr>
          </a:p>
          <a:p>
            <a:pPr indent="-476250" lvl="1" marL="12192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Stakeholders have different needs for defining “family” and “nonfamily”</a:t>
            </a:r>
            <a:endParaRPr sz="2700">
              <a:solidFill>
                <a:srgbClr val="595959"/>
              </a:solidFill>
              <a:latin typeface="Raleway"/>
              <a:ea typeface="Raleway"/>
              <a:cs typeface="Raleway"/>
              <a:sym typeface="Raleway"/>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Researched background of VDSS system</a:t>
            </a:r>
            <a:endParaRPr sz="2700">
              <a:solidFill>
                <a:srgbClr val="595959"/>
              </a:solidFill>
              <a:latin typeface="Raleway"/>
              <a:ea typeface="Raleway"/>
              <a:cs typeface="Raleway"/>
              <a:sym typeface="Raleway"/>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Explored data dictionaries of OASIS, VaCMS, and NIS</a:t>
            </a:r>
            <a:endParaRPr sz="2700">
              <a:solidFill>
                <a:srgbClr val="595959"/>
              </a:solidFill>
              <a:latin typeface="Raleway"/>
              <a:ea typeface="Raleway"/>
              <a:cs typeface="Raleway"/>
              <a:sym typeface="Raleway"/>
            </a:endParaRPr>
          </a:p>
          <a:p>
            <a:pPr indent="0" lvl="0" marL="0" marR="0" rtl="0" algn="l">
              <a:spcBef>
                <a:spcPts val="0"/>
              </a:spcBef>
              <a:spcAft>
                <a:spcPts val="0"/>
              </a:spcAft>
              <a:buClr>
                <a:schemeClr val="dk1"/>
              </a:buClr>
              <a:buSzPts val="3200"/>
              <a:buFont typeface="Arial"/>
              <a:buNone/>
            </a:pPr>
            <a:br>
              <a:rPr i="1" lang="en-US" sz="2700">
                <a:solidFill>
                  <a:srgbClr val="595959"/>
                </a:solidFill>
                <a:latin typeface="Raleway Medium"/>
                <a:ea typeface="Raleway Medium"/>
                <a:cs typeface="Raleway Medium"/>
                <a:sym typeface="Raleway Medium"/>
              </a:rPr>
            </a:br>
            <a:r>
              <a:rPr i="1" lang="en-US" sz="2700">
                <a:solidFill>
                  <a:srgbClr val="595959"/>
                </a:solidFill>
                <a:latin typeface="Raleway Medium"/>
                <a:ea typeface="Raleway Medium"/>
                <a:cs typeface="Raleway Medium"/>
                <a:sym typeface="Raleway Medium"/>
              </a:rPr>
              <a:t>Where we expect to be in 5 weeks:</a:t>
            </a:r>
            <a:endParaRPr i="1" sz="2700">
              <a:solidFill>
                <a:srgbClr val="595959"/>
              </a:solidFill>
              <a:latin typeface="Raleway Medium"/>
              <a:ea typeface="Raleway Medium"/>
              <a:cs typeface="Raleway Medium"/>
              <a:sym typeface="Raleway Medium"/>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Proof of concept using VDSS and publically available data</a:t>
            </a:r>
            <a:endParaRPr sz="2700">
              <a:solidFill>
                <a:srgbClr val="595959"/>
              </a:solidFill>
              <a:latin typeface="Raleway"/>
              <a:ea typeface="Raleway"/>
              <a:cs typeface="Raleway"/>
              <a:sym typeface="Raleway"/>
            </a:endParaRPr>
          </a:p>
          <a:p>
            <a:pPr indent="-476250" lvl="1" marL="12192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Depending on administrative hurdles </a:t>
            </a:r>
            <a:endParaRPr sz="2700">
              <a:solidFill>
                <a:srgbClr val="595959"/>
              </a:solidFill>
              <a:latin typeface="Raleway"/>
              <a:ea typeface="Raleway"/>
              <a:cs typeface="Raleway"/>
              <a:sym typeface="Raleway"/>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Google Shape;1587;p251"/>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SzPts val="4300"/>
              <a:buFont typeface="Helvetica Neue"/>
              <a:buNone/>
            </a:pPr>
            <a:r>
              <a:rPr b="1" i="0" lang="en-US" sz="4300" u="none" cap="none" strike="noStrike">
                <a:solidFill>
                  <a:srgbClr val="233E50"/>
                </a:solidFill>
                <a:latin typeface="Helvetica Neue"/>
                <a:ea typeface="Helvetica Neue"/>
                <a:cs typeface="Helvetica Neue"/>
                <a:sym typeface="Helvetica Neue"/>
              </a:rPr>
              <a:t>Project Overview</a:t>
            </a:r>
            <a:endParaRPr b="1" i="0" sz="4300" u="none" cap="none" strike="noStrike">
              <a:solidFill>
                <a:srgbClr val="233E50"/>
              </a:solidFill>
              <a:latin typeface="Helvetica Neue"/>
              <a:ea typeface="Helvetica Neue"/>
              <a:cs typeface="Helvetica Neue"/>
              <a:sym typeface="Helvetica Neue"/>
            </a:endParaRPr>
          </a:p>
        </p:txBody>
      </p:sp>
      <p:sp>
        <p:nvSpPr>
          <p:cNvPr id="1588" name="Google Shape;1588;p251"/>
          <p:cNvSpPr txBox="1"/>
          <p:nvPr/>
        </p:nvSpPr>
        <p:spPr>
          <a:xfrm>
            <a:off x="609600" y="1295400"/>
            <a:ext cx="11277600" cy="4491300"/>
          </a:xfrm>
          <a:prstGeom prst="rect">
            <a:avLst/>
          </a:prstGeom>
          <a:noFill/>
          <a:ln>
            <a:noFill/>
          </a:ln>
        </p:spPr>
        <p:txBody>
          <a:bodyPr anchorCtr="0" anchor="t" bIns="60925" lIns="121900" spcFirstLastPara="1" rIns="121900" wrap="square" tIns="60925">
            <a:noAutofit/>
          </a:bodyPr>
          <a:lstStyle/>
          <a:p>
            <a:pPr indent="0" lvl="0" marL="0" rtl="0" algn="l">
              <a:lnSpc>
                <a:spcPct val="115000"/>
              </a:lnSpc>
              <a:spcBef>
                <a:spcPts val="0"/>
              </a:spcBef>
              <a:spcAft>
                <a:spcPts val="0"/>
              </a:spcAft>
              <a:buClr>
                <a:schemeClr val="dk1"/>
              </a:buClr>
              <a:buSzPts val="1500"/>
              <a:buFont typeface="Arial"/>
              <a:buNone/>
            </a:pPr>
            <a:r>
              <a:rPr i="1" lang="en-US" sz="2700">
                <a:solidFill>
                  <a:srgbClr val="595959"/>
                </a:solidFill>
                <a:latin typeface="Raleway Medium"/>
                <a:ea typeface="Raleway Medium"/>
                <a:cs typeface="Raleway Medium"/>
                <a:sym typeface="Raleway Medium"/>
              </a:rPr>
              <a:t>Project Goal:</a:t>
            </a:r>
            <a:endParaRPr sz="2700">
              <a:solidFill>
                <a:srgbClr val="595959"/>
              </a:solidFill>
              <a:latin typeface="Raleway Medium"/>
              <a:ea typeface="Raleway Medium"/>
              <a:cs typeface="Raleway Medium"/>
              <a:sym typeface="Raleway Medium"/>
            </a:endParaRPr>
          </a:p>
          <a:p>
            <a:pPr indent="0" lvl="0" marL="609600" rtl="0" algn="l">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Determine the fitness of selected VDSS administrative data record systems for accurately deriving household and family classifications.</a:t>
            </a:r>
            <a:endParaRPr sz="2700">
              <a:solidFill>
                <a:srgbClr val="595959"/>
              </a:solidFill>
              <a:latin typeface="Raleway"/>
              <a:ea typeface="Raleway"/>
              <a:cs typeface="Raleway"/>
              <a:sym typeface="Raleway"/>
            </a:endParaRPr>
          </a:p>
          <a:p>
            <a:pPr indent="-438150" lvl="0" marL="1219200" rtl="0" algn="l">
              <a:lnSpc>
                <a:spcPct val="115000"/>
              </a:lnSpc>
              <a:spcBef>
                <a:spcPts val="0"/>
              </a:spcBef>
              <a:spcAft>
                <a:spcPts val="0"/>
              </a:spcAft>
              <a:buClr>
                <a:srgbClr val="595959"/>
              </a:buClr>
              <a:buSzPts val="2100"/>
              <a:buFont typeface="Raleway"/>
              <a:buChar char="●"/>
            </a:pPr>
            <a:r>
              <a:rPr lang="en-US" sz="2100">
                <a:solidFill>
                  <a:srgbClr val="595959"/>
                </a:solidFill>
                <a:latin typeface="Raleway"/>
                <a:ea typeface="Raleway"/>
                <a:cs typeface="Raleway"/>
                <a:sym typeface="Raleway"/>
              </a:rPr>
              <a:t>Develop a classification scheme for multiple family relationships</a:t>
            </a:r>
            <a:endParaRPr sz="2100">
              <a:solidFill>
                <a:srgbClr val="595959"/>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500"/>
              <a:buFont typeface="Arial"/>
              <a:buNone/>
            </a:pPr>
            <a:r>
              <a:rPr i="1" lang="en-US" sz="2700">
                <a:solidFill>
                  <a:srgbClr val="595959"/>
                </a:solidFill>
                <a:latin typeface="Raleway Medium"/>
                <a:ea typeface="Raleway Medium"/>
                <a:cs typeface="Raleway Medium"/>
                <a:sym typeface="Raleway Medium"/>
              </a:rPr>
              <a:t>Sponsor Question: </a:t>
            </a:r>
            <a:endParaRPr i="1" sz="2700">
              <a:solidFill>
                <a:srgbClr val="595959"/>
              </a:solidFill>
              <a:latin typeface="Raleway Medium"/>
              <a:ea typeface="Raleway Medium"/>
              <a:cs typeface="Raleway Medium"/>
              <a:sym typeface="Raleway Medium"/>
            </a:endParaRPr>
          </a:p>
          <a:p>
            <a:pPr indent="0" lvl="0" marL="609600" rtl="0" algn="l">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“How many distinct individuals and families did we serve today?”</a:t>
            </a:r>
            <a:endParaRPr sz="2700">
              <a:solidFill>
                <a:srgbClr val="595959"/>
              </a:solidFill>
              <a:latin typeface="Raleway"/>
              <a:ea typeface="Raleway"/>
              <a:cs typeface="Raleway"/>
              <a:sym typeface="Raleway"/>
            </a:endParaRPr>
          </a:p>
          <a:p>
            <a:pPr indent="-438150" lvl="0" marL="1828800" rtl="0" algn="l">
              <a:lnSpc>
                <a:spcPct val="115000"/>
              </a:lnSpc>
              <a:spcBef>
                <a:spcPts val="0"/>
              </a:spcBef>
              <a:spcAft>
                <a:spcPts val="0"/>
              </a:spcAft>
              <a:buClr>
                <a:srgbClr val="595959"/>
              </a:buClr>
              <a:buSzPts val="2100"/>
              <a:buFont typeface="Raleway"/>
              <a:buChar char="-"/>
            </a:pPr>
            <a:r>
              <a:rPr lang="en-US" sz="2100">
                <a:solidFill>
                  <a:srgbClr val="595959"/>
                </a:solidFill>
                <a:latin typeface="Raleway"/>
                <a:ea typeface="Raleway"/>
                <a:cs typeface="Raleway"/>
                <a:sym typeface="Raleway"/>
              </a:rPr>
              <a:t>Jeff Price, VDSS Research and Planning</a:t>
            </a:r>
            <a:endParaRPr i="1" sz="2100">
              <a:solidFill>
                <a:srgbClr val="595959"/>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500"/>
              <a:buFont typeface="Arial"/>
              <a:buNone/>
            </a:pPr>
            <a:r>
              <a:rPr i="1" lang="en-US" sz="2700">
                <a:solidFill>
                  <a:srgbClr val="595959"/>
                </a:solidFill>
                <a:latin typeface="Raleway Medium"/>
                <a:ea typeface="Raleway Medium"/>
                <a:cs typeface="Raleway Medium"/>
                <a:sym typeface="Raleway Medium"/>
              </a:rPr>
              <a:t>Sponsor Request: </a:t>
            </a:r>
            <a:endParaRPr i="1" sz="2700">
              <a:solidFill>
                <a:srgbClr val="595959"/>
              </a:solidFill>
              <a:latin typeface="Raleway Medium"/>
              <a:ea typeface="Raleway Medium"/>
              <a:cs typeface="Raleway Medium"/>
              <a:sym typeface="Raleway Medium"/>
            </a:endParaRPr>
          </a:p>
          <a:p>
            <a:pPr indent="0" lvl="0" marL="609600" rtl="0" algn="l">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Develop table containing network of </a:t>
            </a:r>
            <a:r>
              <a:rPr lang="en-US" sz="2700">
                <a:solidFill>
                  <a:srgbClr val="595959"/>
                </a:solidFill>
                <a:latin typeface="Raleway"/>
                <a:ea typeface="Raleway"/>
                <a:cs typeface="Raleway"/>
                <a:sym typeface="Raleway"/>
              </a:rPr>
              <a:t>relationships</a:t>
            </a:r>
            <a:endParaRPr sz="2700">
              <a:solidFill>
                <a:srgbClr val="595959"/>
              </a:solidFill>
              <a:latin typeface="Raleway"/>
              <a:ea typeface="Raleway"/>
              <a:cs typeface="Raleway"/>
              <a:sym typeface="Raleway"/>
            </a:endParaRPr>
          </a:p>
          <a:p>
            <a:pPr indent="0" lvl="0" marL="0" marR="0" rtl="0" algn="l">
              <a:spcBef>
                <a:spcPts val="0"/>
              </a:spcBef>
              <a:spcAft>
                <a:spcPts val="0"/>
              </a:spcAft>
              <a:buClr>
                <a:schemeClr val="dk1"/>
              </a:buClr>
              <a:buSzPts val="3200"/>
              <a:buFont typeface="Arial"/>
              <a:buNone/>
            </a:pPr>
            <a:r>
              <a:t/>
            </a:r>
            <a:endParaRPr sz="2700">
              <a:latin typeface="Raleway"/>
              <a:ea typeface="Raleway"/>
              <a:cs typeface="Raleway"/>
              <a:sym typeface="Raleway"/>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Google Shape;1594;p252"/>
          <p:cNvSpPr txBox="1"/>
          <p:nvPr>
            <p:ph type="title"/>
          </p:nvPr>
        </p:nvSpPr>
        <p:spPr>
          <a:xfrm>
            <a:off x="609600" y="274633"/>
            <a:ext cx="110712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Discovery: A Glance at Stakeholders</a:t>
            </a:r>
            <a:endParaRPr b="1">
              <a:solidFill>
                <a:srgbClr val="233E50"/>
              </a:solidFill>
              <a:latin typeface="Raleway"/>
              <a:ea typeface="Raleway"/>
              <a:cs typeface="Raleway"/>
              <a:sym typeface="Raleway"/>
            </a:endParaRPr>
          </a:p>
        </p:txBody>
      </p:sp>
      <p:sp>
        <p:nvSpPr>
          <p:cNvPr id="1595" name="Google Shape;1595;p252"/>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476250" lvl="0" marL="609600" marR="0" rtl="0" algn="l">
              <a:spcBef>
                <a:spcPts val="70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 Protective Services</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Childcare Subsidy</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 Support Enforcement</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Foster Care</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Medicaid</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SNAP</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TANF</a:t>
            </a:r>
            <a:endParaRPr sz="2700">
              <a:solidFill>
                <a:schemeClr val="dk1"/>
              </a:solidFill>
              <a:latin typeface="Raleway Light"/>
              <a:ea typeface="Raleway Light"/>
              <a:cs typeface="Raleway Light"/>
              <a:sym typeface="Raleway Light"/>
            </a:endParaRPr>
          </a:p>
          <a:p>
            <a:pPr indent="0" lvl="0" marL="0" marR="0" rtl="0" algn="l">
              <a:spcBef>
                <a:spcPts val="700"/>
              </a:spcBef>
              <a:spcAft>
                <a:spcPts val="0"/>
              </a:spcAft>
              <a:buNone/>
            </a:pPr>
            <a:r>
              <a:t/>
            </a:r>
            <a:endParaRPr sz="2700">
              <a:solidFill>
                <a:schemeClr val="dk1"/>
              </a:solidFill>
              <a:latin typeface="Raleway Light"/>
              <a:ea typeface="Raleway Light"/>
              <a:cs typeface="Raleway Light"/>
              <a:sym typeface="Raleway Light"/>
            </a:endParaRPr>
          </a:p>
          <a:p>
            <a:pPr indent="0" lvl="0" marL="0" marR="0" rtl="0" algn="ctr">
              <a:spcBef>
                <a:spcPts val="700"/>
              </a:spcBef>
              <a:spcAft>
                <a:spcPts val="0"/>
              </a:spcAft>
              <a:buNone/>
            </a:pPr>
            <a:r>
              <a:rPr i="1" lang="en-US" sz="2700">
                <a:solidFill>
                  <a:schemeClr val="dk1"/>
                </a:solidFill>
                <a:latin typeface="Raleway Light"/>
                <a:ea typeface="Raleway Light"/>
                <a:cs typeface="Raleway Light"/>
                <a:sym typeface="Raleway Light"/>
              </a:rPr>
              <a:t>Almost every stakeholder defines “family” and “household” differently.</a:t>
            </a:r>
            <a:endParaRPr i="1" sz="2700">
              <a:solidFill>
                <a:schemeClr val="dk1"/>
              </a:solidFill>
              <a:latin typeface="Raleway Light"/>
              <a:ea typeface="Raleway Light"/>
              <a:cs typeface="Raleway Light"/>
              <a:sym typeface="Raleway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253"/>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The Problem </a:t>
            </a:r>
            <a:endParaRPr b="1">
              <a:solidFill>
                <a:srgbClr val="233E50"/>
              </a:solidFill>
              <a:latin typeface="Raleway"/>
              <a:ea typeface="Raleway"/>
              <a:cs typeface="Raleway"/>
              <a:sym typeface="Raleway"/>
            </a:endParaRPr>
          </a:p>
        </p:txBody>
      </p:sp>
      <p:sp>
        <p:nvSpPr>
          <p:cNvPr id="1602" name="Google Shape;1602;p253"/>
          <p:cNvSpPr txBox="1"/>
          <p:nvPr/>
        </p:nvSpPr>
        <p:spPr>
          <a:xfrm>
            <a:off x="719133" y="1183400"/>
            <a:ext cx="5049600" cy="4491300"/>
          </a:xfrm>
          <a:prstGeom prst="rect">
            <a:avLst/>
          </a:prstGeom>
          <a:noFill/>
          <a:ln>
            <a:noFill/>
          </a:ln>
        </p:spPr>
        <p:txBody>
          <a:bodyPr anchorCtr="0" anchor="t" bIns="60925" lIns="121900" spcFirstLastPara="1" rIns="121900" wrap="square" tIns="60925">
            <a:noAutofit/>
          </a:bodyPr>
          <a:lstStyle/>
          <a:p>
            <a:pPr indent="0" lvl="0" marL="0" marR="0" rtl="0" algn="l">
              <a:spcBef>
                <a:spcPts val="700"/>
              </a:spcBef>
              <a:spcAft>
                <a:spcPts val="0"/>
              </a:spcAft>
              <a:buNone/>
            </a:pPr>
            <a:r>
              <a:rPr lang="en-US" sz="2700">
                <a:solidFill>
                  <a:schemeClr val="dk1"/>
                </a:solidFill>
                <a:latin typeface="Raleway"/>
                <a:ea typeface="Raleway"/>
                <a:cs typeface="Raleway"/>
                <a:sym typeface="Raleway"/>
              </a:rPr>
              <a:t>Childcare Subsidy</a:t>
            </a:r>
            <a:endParaRPr sz="2700">
              <a:solidFill>
                <a:schemeClr val="dk1"/>
              </a:solidFill>
              <a:latin typeface="Raleway"/>
              <a:ea typeface="Raleway"/>
              <a:cs typeface="Raleway"/>
              <a:sym typeface="Raleway"/>
            </a:endParaRPr>
          </a:p>
          <a:p>
            <a:pPr indent="-457200" lvl="0" marL="60960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“Any individual(s), adult(s), and/or children related by blood, marriage, adoption or expression of kinship who function as a family unit.”</a:t>
            </a:r>
            <a:endParaRPr sz="2400">
              <a:solidFill>
                <a:schemeClr val="dk1"/>
              </a:solidFill>
              <a:latin typeface="Raleway"/>
              <a:ea typeface="Raleway"/>
              <a:cs typeface="Raleway"/>
              <a:sym typeface="Raleway"/>
            </a:endParaRPr>
          </a:p>
        </p:txBody>
      </p:sp>
      <p:sp>
        <p:nvSpPr>
          <p:cNvPr id="1603" name="Google Shape;1603;p253"/>
          <p:cNvSpPr txBox="1"/>
          <p:nvPr/>
        </p:nvSpPr>
        <p:spPr>
          <a:xfrm>
            <a:off x="6189867" y="1183400"/>
            <a:ext cx="5392500" cy="4491300"/>
          </a:xfrm>
          <a:prstGeom prst="rect">
            <a:avLst/>
          </a:prstGeom>
          <a:noFill/>
          <a:ln>
            <a:noFill/>
          </a:ln>
        </p:spPr>
        <p:txBody>
          <a:bodyPr anchorCtr="0" anchor="t" bIns="60925" lIns="121900" spcFirstLastPara="1" rIns="121900" wrap="square" tIns="60925">
            <a:noAutofit/>
          </a:bodyPr>
          <a:lstStyle/>
          <a:p>
            <a:pPr indent="0" lvl="0" marL="0" marR="0" rtl="0" algn="l">
              <a:spcBef>
                <a:spcPts val="700"/>
              </a:spcBef>
              <a:spcAft>
                <a:spcPts val="0"/>
              </a:spcAft>
              <a:buNone/>
            </a:pPr>
            <a:r>
              <a:rPr lang="en-US" sz="2700">
                <a:solidFill>
                  <a:schemeClr val="dk1"/>
                </a:solidFill>
                <a:latin typeface="Raleway"/>
                <a:ea typeface="Raleway"/>
                <a:cs typeface="Raleway"/>
                <a:sym typeface="Raleway"/>
              </a:rPr>
              <a:t>TANF</a:t>
            </a:r>
            <a:endParaRPr sz="2700">
              <a:solidFill>
                <a:schemeClr val="dk1"/>
              </a:solidFill>
              <a:latin typeface="Raleway"/>
              <a:ea typeface="Raleway"/>
              <a:cs typeface="Raleway"/>
              <a:sym typeface="Raleway"/>
            </a:endParaRPr>
          </a:p>
          <a:p>
            <a:pPr indent="-457200" lvl="0" marL="609600" marR="0" rtl="0" algn="l">
              <a:spcBef>
                <a:spcPts val="70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No definition of “family.” However, </a:t>
            </a:r>
            <a:r>
              <a:rPr lang="en-US" sz="2400">
                <a:solidFill>
                  <a:schemeClr val="dk1"/>
                </a:solidFill>
                <a:highlight>
                  <a:srgbClr val="FFFFFF"/>
                </a:highlight>
                <a:latin typeface="Raleway"/>
                <a:ea typeface="Raleway"/>
                <a:cs typeface="Raleway"/>
                <a:sym typeface="Raleway"/>
              </a:rPr>
              <a:t>"assistance unit" means "those persons who must participate together as a family unit."</a:t>
            </a:r>
            <a:br>
              <a:rPr lang="en-US" sz="2400">
                <a:solidFill>
                  <a:schemeClr val="dk1"/>
                </a:solidFill>
                <a:highlight>
                  <a:srgbClr val="FFFFFF"/>
                </a:highlight>
                <a:latin typeface="Raleway"/>
                <a:ea typeface="Raleway"/>
                <a:cs typeface="Raleway"/>
                <a:sym typeface="Raleway"/>
              </a:rPr>
            </a:br>
            <a:r>
              <a:rPr lang="en-US" sz="1900">
                <a:solidFill>
                  <a:schemeClr val="dk1"/>
                </a:solidFill>
                <a:highlight>
                  <a:srgbClr val="FFFFFF"/>
                </a:highlight>
                <a:latin typeface="Raleway"/>
                <a:ea typeface="Raleway"/>
                <a:cs typeface="Raleway"/>
                <a:sym typeface="Raleway"/>
              </a:rPr>
              <a:t>(VA Admin code)</a:t>
            </a:r>
            <a:r>
              <a:rPr lang="en-US" sz="1900">
                <a:solidFill>
                  <a:schemeClr val="dk1"/>
                </a:solidFill>
                <a:latin typeface="Raleway"/>
                <a:ea typeface="Raleway"/>
                <a:cs typeface="Raleway"/>
                <a:sym typeface="Raleway"/>
              </a:rPr>
              <a:t> </a:t>
            </a:r>
            <a:endParaRPr sz="1900">
              <a:solidFill>
                <a:schemeClr val="dk1"/>
              </a:solidFill>
              <a:latin typeface="Raleway"/>
              <a:ea typeface="Raleway"/>
              <a:cs typeface="Raleway"/>
              <a:sym typeface="Raleway"/>
            </a:endParaRPr>
          </a:p>
          <a:p>
            <a:pPr indent="-457200" lvl="0" marL="609600" marR="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“Family cap” provision:</a:t>
            </a:r>
            <a:endParaRPr sz="2400">
              <a:solidFill>
                <a:schemeClr val="dk1"/>
              </a:solidFill>
              <a:latin typeface="Raleway"/>
              <a:ea typeface="Raleway"/>
              <a:cs typeface="Raleway"/>
              <a:sym typeface="Raleway"/>
            </a:endParaRPr>
          </a:p>
          <a:p>
            <a:pPr indent="-457200" lvl="1" marL="1219200" marR="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Allows child to receive benefits from nonfamily caretakers</a:t>
            </a:r>
            <a:endParaRPr sz="2400">
              <a:solidFill>
                <a:schemeClr val="dk1"/>
              </a:solidFill>
              <a:latin typeface="Raleway"/>
              <a:ea typeface="Raleway"/>
              <a:cs typeface="Raleway"/>
              <a:sym typeface="Raleway"/>
            </a:endParaRPr>
          </a:p>
          <a:p>
            <a:pPr indent="-457200" lvl="0" marL="609600" marR="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TANF recipients also able to receive Childcare Subsidy benefits</a:t>
            </a:r>
            <a:endParaRPr sz="2400">
              <a:solidFill>
                <a:schemeClr val="dk1"/>
              </a:solidFill>
              <a:latin typeface="Raleway"/>
              <a:ea typeface="Raleway"/>
              <a:cs typeface="Raleway"/>
              <a:sym typeface="Raleway"/>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254"/>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Exploration: Data Dictionaries</a:t>
            </a:r>
            <a:endParaRPr b="1">
              <a:solidFill>
                <a:srgbClr val="233E50"/>
              </a:solidFill>
              <a:latin typeface="Raleway"/>
              <a:ea typeface="Raleway"/>
              <a:cs typeface="Raleway"/>
              <a:sym typeface="Raleway"/>
            </a:endParaRPr>
          </a:p>
        </p:txBody>
      </p:sp>
      <p:sp>
        <p:nvSpPr>
          <p:cNvPr id="1610" name="Google Shape;1610;p254"/>
          <p:cNvSpPr txBox="1"/>
          <p:nvPr/>
        </p:nvSpPr>
        <p:spPr>
          <a:xfrm>
            <a:off x="719133" y="1259600"/>
            <a:ext cx="11277600" cy="5538000"/>
          </a:xfrm>
          <a:prstGeom prst="rect">
            <a:avLst/>
          </a:prstGeom>
          <a:noFill/>
          <a:ln>
            <a:noFill/>
          </a:ln>
        </p:spPr>
        <p:txBody>
          <a:bodyPr anchorCtr="0" anchor="t" bIns="60925" lIns="121900" spcFirstLastPara="1" rIns="121900" wrap="square" tIns="60925">
            <a:noAutofit/>
          </a:bodyPr>
          <a:lstStyle/>
          <a:p>
            <a:pPr indent="0" lvl="0" marL="0" rtl="0" algn="l">
              <a:lnSpc>
                <a:spcPct val="115000"/>
              </a:lnSpc>
              <a:spcBef>
                <a:spcPts val="0"/>
              </a:spcBef>
              <a:spcAft>
                <a:spcPts val="0"/>
              </a:spcAft>
              <a:buNone/>
            </a:pPr>
            <a:r>
              <a:rPr i="1" lang="en-US" sz="2700">
                <a:solidFill>
                  <a:srgbClr val="595959"/>
                </a:solidFill>
                <a:highlight>
                  <a:schemeClr val="lt1"/>
                </a:highlight>
                <a:latin typeface="Raleway"/>
                <a:ea typeface="Raleway"/>
                <a:cs typeface="Raleway"/>
                <a:sym typeface="Raleway"/>
              </a:rPr>
              <a:t>NIS (National Incidence Study of Child Abuse and Neglect)</a:t>
            </a:r>
            <a:endParaRPr i="1" sz="2700">
              <a:solidFill>
                <a:srgbClr val="595959"/>
              </a:solidFill>
              <a:highlight>
                <a:schemeClr val="lt1"/>
              </a:highlight>
              <a:latin typeface="Raleway"/>
              <a:ea typeface="Raleway"/>
              <a:cs typeface="Raleway"/>
              <a:sym typeface="Raleway"/>
            </a:endParaRPr>
          </a:p>
          <a:p>
            <a:pPr indent="-476250" lvl="0" marL="609600" rtl="0" algn="l">
              <a:lnSpc>
                <a:spcPct val="115000"/>
              </a:lnSpc>
              <a:spcBef>
                <a:spcPts val="2100"/>
              </a:spcBef>
              <a:spcAft>
                <a:spcPts val="0"/>
              </a:spcAft>
              <a:buClr>
                <a:srgbClr val="595959"/>
              </a:buClr>
              <a:buSzPts val="2700"/>
              <a:buFont typeface="Raleway"/>
              <a:buChar char="●"/>
            </a:pPr>
            <a:r>
              <a:rPr lang="en-US" sz="2700">
                <a:solidFill>
                  <a:srgbClr val="595959"/>
                </a:solidFill>
                <a:highlight>
                  <a:schemeClr val="lt1"/>
                </a:highlight>
                <a:latin typeface="Raleway"/>
                <a:ea typeface="Raleway"/>
                <a:cs typeface="Raleway"/>
                <a:sym typeface="Raleway"/>
              </a:rPr>
              <a:t>Identified ~50 relationship variables </a:t>
            </a:r>
            <a:endParaRPr sz="2700">
              <a:solidFill>
                <a:srgbClr val="595959"/>
              </a:solidFill>
              <a:highlight>
                <a:schemeClr val="lt1"/>
              </a:highlight>
              <a:latin typeface="Raleway"/>
              <a:ea typeface="Raleway"/>
              <a:cs typeface="Raleway"/>
              <a:sym typeface="Raleway"/>
            </a:endParaRPr>
          </a:p>
          <a:p>
            <a:pPr indent="0" lvl="0" marL="0" rtl="0" algn="l">
              <a:lnSpc>
                <a:spcPct val="115000"/>
              </a:lnSpc>
              <a:spcBef>
                <a:spcPts val="2100"/>
              </a:spcBef>
              <a:spcAft>
                <a:spcPts val="0"/>
              </a:spcAft>
              <a:buNone/>
            </a:pPr>
            <a:r>
              <a:rPr i="1" lang="en-US" sz="2700">
                <a:solidFill>
                  <a:srgbClr val="595959"/>
                </a:solidFill>
                <a:highlight>
                  <a:schemeClr val="lt1"/>
                </a:highlight>
                <a:latin typeface="Raleway"/>
                <a:ea typeface="Raleway"/>
                <a:cs typeface="Raleway"/>
                <a:sym typeface="Raleway"/>
              </a:rPr>
              <a:t>OASIS (Online Automated Services Information System)</a:t>
            </a:r>
            <a:endParaRPr i="1" sz="2700">
              <a:solidFill>
                <a:srgbClr val="595959"/>
              </a:solidFill>
              <a:highlight>
                <a:schemeClr val="lt1"/>
              </a:highlight>
              <a:latin typeface="Raleway"/>
              <a:ea typeface="Raleway"/>
              <a:cs typeface="Raleway"/>
              <a:sym typeface="Raleway"/>
            </a:endParaRPr>
          </a:p>
          <a:p>
            <a:pPr indent="-476250" lvl="0" marL="609600" rtl="0" algn="l">
              <a:lnSpc>
                <a:spcPct val="115000"/>
              </a:lnSpc>
              <a:spcBef>
                <a:spcPts val="2100"/>
              </a:spcBef>
              <a:spcAft>
                <a:spcPts val="0"/>
              </a:spcAft>
              <a:buClr>
                <a:srgbClr val="595959"/>
              </a:buClr>
              <a:buSzPts val="2700"/>
              <a:buFont typeface="Raleway"/>
              <a:buChar char="●"/>
            </a:pPr>
            <a:r>
              <a:rPr lang="en-US" sz="2700">
                <a:solidFill>
                  <a:srgbClr val="595959"/>
                </a:solidFill>
                <a:highlight>
                  <a:schemeClr val="lt1"/>
                </a:highlight>
                <a:latin typeface="Raleway"/>
                <a:ea typeface="Raleway"/>
                <a:cs typeface="Raleway"/>
                <a:sym typeface="Raleway"/>
              </a:rPr>
              <a:t>Identified 30+ tables and selected relevant variables</a:t>
            </a:r>
            <a:endParaRPr sz="2700">
              <a:solidFill>
                <a:srgbClr val="595959"/>
              </a:solidFill>
              <a:highlight>
                <a:schemeClr val="lt1"/>
              </a:highlight>
              <a:latin typeface="Raleway"/>
              <a:ea typeface="Raleway"/>
              <a:cs typeface="Raleway"/>
              <a:sym typeface="Raleway"/>
            </a:endParaRPr>
          </a:p>
          <a:p>
            <a:pPr indent="-438150" lvl="1" marL="1219200" rtl="0" algn="l">
              <a:lnSpc>
                <a:spcPct val="115000"/>
              </a:lnSpc>
              <a:spcBef>
                <a:spcPts val="0"/>
              </a:spcBef>
              <a:spcAft>
                <a:spcPts val="0"/>
              </a:spcAft>
              <a:buClr>
                <a:srgbClr val="595959"/>
              </a:buClr>
              <a:buSzPts val="2100"/>
              <a:buFont typeface="Raleway"/>
              <a:buChar char="○"/>
            </a:pPr>
            <a:r>
              <a:rPr lang="en-US" sz="2100">
                <a:solidFill>
                  <a:srgbClr val="595959"/>
                </a:solidFill>
                <a:highlight>
                  <a:schemeClr val="lt1"/>
                </a:highlight>
                <a:latin typeface="Raleway"/>
                <a:ea typeface="Raleway"/>
                <a:cs typeface="Raleway"/>
                <a:sym typeface="Raleway"/>
              </a:rPr>
              <a:t>Familial/relationship/household indicators</a:t>
            </a:r>
            <a:endParaRPr sz="2100">
              <a:solidFill>
                <a:srgbClr val="595959"/>
              </a:solidFill>
              <a:highlight>
                <a:schemeClr val="lt1"/>
              </a:highlight>
              <a:latin typeface="Raleway"/>
              <a:ea typeface="Raleway"/>
              <a:cs typeface="Raleway"/>
              <a:sym typeface="Raleway"/>
            </a:endParaRPr>
          </a:p>
          <a:p>
            <a:pPr indent="0" lvl="0" marL="0" rtl="0" algn="l">
              <a:lnSpc>
                <a:spcPct val="115000"/>
              </a:lnSpc>
              <a:spcBef>
                <a:spcPts val="2100"/>
              </a:spcBef>
              <a:spcAft>
                <a:spcPts val="0"/>
              </a:spcAft>
              <a:buNone/>
            </a:pPr>
            <a:r>
              <a:rPr i="1" lang="en-US" sz="2700">
                <a:solidFill>
                  <a:srgbClr val="595959"/>
                </a:solidFill>
                <a:latin typeface="Raleway"/>
                <a:ea typeface="Raleway"/>
                <a:cs typeface="Raleway"/>
                <a:sym typeface="Raleway"/>
              </a:rPr>
              <a:t>VaCMS (Virginia Case Management System)</a:t>
            </a:r>
            <a:endParaRPr i="1" sz="2700">
              <a:solidFill>
                <a:srgbClr val="595959"/>
              </a:solidFill>
              <a:latin typeface="Raleway"/>
              <a:ea typeface="Raleway"/>
              <a:cs typeface="Raleway"/>
              <a:sym typeface="Raleway"/>
            </a:endParaRPr>
          </a:p>
          <a:p>
            <a:pPr indent="-476250" lvl="0" marL="609600" rtl="0" algn="l">
              <a:lnSpc>
                <a:spcPct val="115000"/>
              </a:lnSpc>
              <a:spcBef>
                <a:spcPts val="210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Identified 15 tables and selected relevant variables</a:t>
            </a:r>
            <a:endParaRPr sz="2700">
              <a:solidFill>
                <a:srgbClr val="595959"/>
              </a:solidFill>
              <a:latin typeface="Raleway"/>
              <a:ea typeface="Raleway"/>
              <a:cs typeface="Raleway"/>
              <a:sym typeface="Raleway"/>
            </a:endParaRPr>
          </a:p>
          <a:p>
            <a:pPr indent="-438150" lvl="1" marL="1219200" rtl="0" algn="l">
              <a:lnSpc>
                <a:spcPct val="115000"/>
              </a:lnSpc>
              <a:spcBef>
                <a:spcPts val="0"/>
              </a:spcBef>
              <a:spcAft>
                <a:spcPts val="0"/>
              </a:spcAft>
              <a:buClr>
                <a:srgbClr val="595959"/>
              </a:buClr>
              <a:buSzPts val="2100"/>
              <a:buFont typeface="Raleway"/>
              <a:buChar char="○"/>
            </a:pPr>
            <a:r>
              <a:rPr lang="en-US" sz="2100">
                <a:solidFill>
                  <a:srgbClr val="595959"/>
                </a:solidFill>
                <a:highlight>
                  <a:schemeClr val="lt1"/>
                </a:highlight>
                <a:latin typeface="Raleway"/>
                <a:ea typeface="Raleway"/>
                <a:cs typeface="Raleway"/>
                <a:sym typeface="Raleway"/>
              </a:rPr>
              <a:t>Familial/relationship/household indicators</a:t>
            </a:r>
            <a:endParaRPr i="1" sz="2700">
              <a:solidFill>
                <a:srgbClr val="595959"/>
              </a:solidFill>
              <a:highlight>
                <a:schemeClr val="lt1"/>
              </a:highlight>
              <a:latin typeface="Raleway"/>
              <a:ea typeface="Raleway"/>
              <a:cs typeface="Raleway"/>
              <a:sym typeface="Raleway"/>
            </a:endParaRPr>
          </a:p>
          <a:p>
            <a:pPr indent="0" lvl="0" marL="609600" rtl="0" algn="l">
              <a:lnSpc>
                <a:spcPct val="115000"/>
              </a:lnSpc>
              <a:spcBef>
                <a:spcPts val="2100"/>
              </a:spcBef>
              <a:spcAft>
                <a:spcPts val="0"/>
              </a:spcAft>
              <a:buNone/>
            </a:pPr>
            <a:r>
              <a:t/>
            </a:r>
            <a:endParaRPr sz="2700">
              <a:solidFill>
                <a:srgbClr val="595959"/>
              </a:solidFill>
              <a:highlight>
                <a:schemeClr val="lt1"/>
              </a:highlight>
              <a:latin typeface="Raleway"/>
              <a:ea typeface="Raleway"/>
              <a:cs typeface="Raleway"/>
              <a:sym typeface="Raleway"/>
            </a:endParaRPr>
          </a:p>
          <a:p>
            <a:pPr indent="0" lvl="0" marL="0" marR="0" rtl="0" algn="l">
              <a:spcBef>
                <a:spcPts val="2100"/>
              </a:spcBef>
              <a:spcAft>
                <a:spcPts val="0"/>
              </a:spcAft>
              <a:buNone/>
            </a:pPr>
            <a:r>
              <a:t/>
            </a:r>
            <a:endParaRPr sz="2700">
              <a:solidFill>
                <a:schemeClr val="dk1"/>
              </a:solidFill>
              <a:latin typeface="Raleway"/>
              <a:ea typeface="Raleway"/>
              <a:cs typeface="Raleway"/>
              <a:sym typeface="Raleway"/>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255"/>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Exploration: Data Dictionaries</a:t>
            </a:r>
            <a:endParaRPr b="1">
              <a:solidFill>
                <a:srgbClr val="233E50"/>
              </a:solidFill>
              <a:latin typeface="Raleway"/>
              <a:ea typeface="Raleway"/>
              <a:cs typeface="Raleway"/>
              <a:sym typeface="Raleway"/>
            </a:endParaRPr>
          </a:p>
        </p:txBody>
      </p:sp>
      <p:sp>
        <p:nvSpPr>
          <p:cNvPr id="1617" name="Google Shape;1617;p255"/>
          <p:cNvSpPr txBox="1"/>
          <p:nvPr/>
        </p:nvSpPr>
        <p:spPr>
          <a:xfrm>
            <a:off x="9034400" y="2204633"/>
            <a:ext cx="2547900" cy="4323600"/>
          </a:xfrm>
          <a:prstGeom prst="rect">
            <a:avLst/>
          </a:prstGeom>
          <a:noFill/>
          <a:ln cap="flat" cmpd="sng" w="19050">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Primary Caregiver</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Biological 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Foster 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Adoptive 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Grandparent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Sibling</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Friend</a:t>
            </a:r>
            <a:endParaRPr sz="1900"/>
          </a:p>
          <a:p>
            <a:pPr indent="0" lvl="0" marL="0" rtl="0" algn="ctr">
              <a:spcBef>
                <a:spcPts val="0"/>
              </a:spcBef>
              <a:spcAft>
                <a:spcPts val="0"/>
              </a:spcAft>
              <a:buNone/>
            </a:pPr>
            <a:r>
              <a:rPr lang="en-US" sz="1900"/>
              <a:t>...</a:t>
            </a:r>
            <a:endParaRPr sz="1900"/>
          </a:p>
        </p:txBody>
      </p:sp>
      <p:pic>
        <p:nvPicPr>
          <p:cNvPr id="1618" name="Google Shape;1618;p255"/>
          <p:cNvPicPr preferRelativeResize="0"/>
          <p:nvPr/>
        </p:nvPicPr>
        <p:blipFill>
          <a:blip r:embed="rId3">
            <a:alphaModFix/>
          </a:blip>
          <a:stretch>
            <a:fillRect/>
          </a:stretch>
        </p:blipFill>
        <p:spPr>
          <a:xfrm>
            <a:off x="203200" y="1621039"/>
            <a:ext cx="3775321" cy="5033761"/>
          </a:xfrm>
          <a:prstGeom prst="rect">
            <a:avLst/>
          </a:prstGeom>
          <a:noFill/>
          <a:ln>
            <a:noFill/>
          </a:ln>
        </p:spPr>
      </p:pic>
      <p:cxnSp>
        <p:nvCxnSpPr>
          <p:cNvPr id="1619" name="Google Shape;1619;p255"/>
          <p:cNvCxnSpPr/>
          <p:nvPr/>
        </p:nvCxnSpPr>
        <p:spPr>
          <a:xfrm>
            <a:off x="2608133" y="3667300"/>
            <a:ext cx="1482900" cy="0"/>
          </a:xfrm>
          <a:prstGeom prst="straightConnector1">
            <a:avLst/>
          </a:prstGeom>
          <a:noFill/>
          <a:ln cap="flat" cmpd="sng" w="28575">
            <a:solidFill>
              <a:schemeClr val="dk2"/>
            </a:solidFill>
            <a:prstDash val="solid"/>
            <a:round/>
            <a:headEnd len="med" w="med" type="none"/>
            <a:tailEnd len="med" w="med" type="triangle"/>
          </a:ln>
        </p:spPr>
      </p:cxnSp>
      <p:cxnSp>
        <p:nvCxnSpPr>
          <p:cNvPr id="1620" name="Google Shape;1620;p255"/>
          <p:cNvCxnSpPr/>
          <p:nvPr/>
        </p:nvCxnSpPr>
        <p:spPr>
          <a:xfrm>
            <a:off x="7649000" y="3662900"/>
            <a:ext cx="1054500" cy="8700"/>
          </a:xfrm>
          <a:prstGeom prst="straightConnector1">
            <a:avLst/>
          </a:prstGeom>
          <a:noFill/>
          <a:ln cap="flat" cmpd="sng" w="28575">
            <a:solidFill>
              <a:schemeClr val="dk2"/>
            </a:solidFill>
            <a:prstDash val="solid"/>
            <a:round/>
            <a:headEnd len="med" w="med" type="none"/>
            <a:tailEnd len="med" w="med" type="triangle"/>
          </a:ln>
        </p:spPr>
      </p:cxnSp>
      <p:pic>
        <p:nvPicPr>
          <p:cNvPr id="1621" name="Google Shape;1621;p255"/>
          <p:cNvPicPr preferRelativeResize="0"/>
          <p:nvPr/>
        </p:nvPicPr>
        <p:blipFill>
          <a:blip r:embed="rId4">
            <a:alphaModFix/>
          </a:blip>
          <a:stretch>
            <a:fillRect/>
          </a:stretch>
        </p:blipFill>
        <p:spPr>
          <a:xfrm>
            <a:off x="4265767" y="1621034"/>
            <a:ext cx="3528832" cy="5033766"/>
          </a:xfrm>
          <a:prstGeom prst="rect">
            <a:avLst/>
          </a:prstGeom>
          <a:noFill/>
          <a:ln>
            <a:noFill/>
          </a:ln>
        </p:spPr>
      </p:pic>
      <p:sp>
        <p:nvSpPr>
          <p:cNvPr id="1622" name="Google Shape;1622;p255"/>
          <p:cNvSpPr txBox="1"/>
          <p:nvPr/>
        </p:nvSpPr>
        <p:spPr>
          <a:xfrm>
            <a:off x="9121933" y="1621033"/>
            <a:ext cx="2371500" cy="51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900"/>
              <a:t>Relationships</a:t>
            </a:r>
            <a:endParaRPr b="1" sz="19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256"/>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Next Steps</a:t>
            </a:r>
            <a:endParaRPr b="1">
              <a:solidFill>
                <a:srgbClr val="233E50"/>
              </a:solidFill>
              <a:latin typeface="Raleway"/>
              <a:ea typeface="Raleway"/>
              <a:cs typeface="Raleway"/>
              <a:sym typeface="Raleway"/>
            </a:endParaRPr>
          </a:p>
        </p:txBody>
      </p:sp>
      <p:sp>
        <p:nvSpPr>
          <p:cNvPr id="1629" name="Google Shape;1629;p256"/>
          <p:cNvSpPr txBox="1"/>
          <p:nvPr/>
        </p:nvSpPr>
        <p:spPr>
          <a:xfrm>
            <a:off x="619933" y="1140000"/>
            <a:ext cx="11145900" cy="5192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1900" u="sng">
                <a:latin typeface="Raleway"/>
                <a:ea typeface="Raleway"/>
                <a:cs typeface="Raleway"/>
                <a:sym typeface="Raleway"/>
              </a:rPr>
              <a:t>Weeks 6-10</a:t>
            </a:r>
            <a:endParaRPr i="1" sz="1900" u="sng">
              <a:latin typeface="Raleway"/>
              <a:ea typeface="Raleway"/>
              <a:cs typeface="Raleway"/>
              <a:sym typeface="Raleway"/>
            </a:endParaRPr>
          </a:p>
          <a:p>
            <a:pPr indent="0" lvl="0" marL="0" rtl="0" algn="l">
              <a:spcBef>
                <a:spcPts val="1300"/>
              </a:spcBef>
              <a:spcAft>
                <a:spcPts val="0"/>
              </a:spcAft>
              <a:buNone/>
            </a:pPr>
            <a:r>
              <a:rPr lang="en-US" sz="3200">
                <a:solidFill>
                  <a:srgbClr val="595959"/>
                </a:solidFill>
                <a:latin typeface="Raleway"/>
                <a:ea typeface="Raleway"/>
                <a:cs typeface="Raleway"/>
                <a:sym typeface="Raleway"/>
              </a:rPr>
              <a:t>July 11 - July 26</a:t>
            </a:r>
            <a:endParaRPr sz="3200">
              <a:solidFill>
                <a:srgbClr val="595959"/>
              </a:solidFill>
              <a:latin typeface="Raleway"/>
              <a:ea typeface="Raleway"/>
              <a:cs typeface="Raleway"/>
              <a:sym typeface="Raleway"/>
            </a:endParaRPr>
          </a:p>
          <a:p>
            <a:pPr indent="-476250" lvl="0" marL="609600" rtl="0" algn="l">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Proof of concept using NIS data</a:t>
            </a:r>
            <a:endParaRPr sz="2700">
              <a:solidFill>
                <a:srgbClr val="595959"/>
              </a:solidFill>
              <a:latin typeface="Raleway"/>
              <a:ea typeface="Raleway"/>
              <a:cs typeface="Raleway"/>
              <a:sym typeface="Raleway"/>
            </a:endParaRPr>
          </a:p>
          <a:p>
            <a:pPr indent="-476250" lvl="0" marL="609600" rtl="0" algn="l">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Create table of relationships</a:t>
            </a:r>
            <a:endParaRPr sz="2700">
              <a:solidFill>
                <a:srgbClr val="595959"/>
              </a:solidFill>
              <a:latin typeface="Raleway"/>
              <a:ea typeface="Raleway"/>
              <a:cs typeface="Raleway"/>
              <a:sym typeface="Raleway"/>
            </a:endParaRPr>
          </a:p>
          <a:p>
            <a:pPr indent="-476250" lvl="0" marL="609600" rtl="0" algn="l">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Incorporate VDSS data permitting</a:t>
            </a:r>
            <a:endParaRPr sz="2700">
              <a:solidFill>
                <a:srgbClr val="595959"/>
              </a:solidFill>
              <a:latin typeface="Raleway"/>
              <a:ea typeface="Raleway"/>
              <a:cs typeface="Raleway"/>
              <a:sym typeface="Raleway"/>
            </a:endParaRPr>
          </a:p>
          <a:p>
            <a:pPr indent="0" lvl="0" marL="0" rtl="0" algn="l">
              <a:spcBef>
                <a:spcPts val="1300"/>
              </a:spcBef>
              <a:spcAft>
                <a:spcPts val="0"/>
              </a:spcAft>
              <a:buNone/>
            </a:pPr>
            <a:r>
              <a:rPr lang="en-US" sz="3200">
                <a:solidFill>
                  <a:srgbClr val="595959"/>
                </a:solidFill>
                <a:latin typeface="Raleway"/>
                <a:ea typeface="Raleway"/>
                <a:cs typeface="Raleway"/>
                <a:sym typeface="Raleway"/>
              </a:rPr>
              <a:t>July 27-August 2</a:t>
            </a:r>
            <a:endParaRPr sz="32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4.   Finalize analysis</a:t>
            </a:r>
            <a:endParaRPr sz="27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5.   Make poster</a:t>
            </a:r>
            <a:endParaRPr sz="2700">
              <a:solidFill>
                <a:srgbClr val="595959"/>
              </a:solidFill>
              <a:latin typeface="Raleway"/>
              <a:ea typeface="Raleway"/>
              <a:cs typeface="Raleway"/>
              <a:sym typeface="Raleway"/>
            </a:endParaRPr>
          </a:p>
          <a:p>
            <a:pPr indent="0" lvl="0" marL="0" rtl="0" algn="l">
              <a:spcBef>
                <a:spcPts val="1300"/>
              </a:spcBef>
              <a:spcAft>
                <a:spcPts val="0"/>
              </a:spcAft>
              <a:buNone/>
            </a:pPr>
            <a:r>
              <a:rPr lang="en-US" sz="3200">
                <a:solidFill>
                  <a:srgbClr val="595959"/>
                </a:solidFill>
                <a:latin typeface="Raleway"/>
                <a:ea typeface="Raleway"/>
                <a:cs typeface="Raleway"/>
                <a:sym typeface="Raleway"/>
              </a:rPr>
              <a:t>August 2-August 9</a:t>
            </a:r>
            <a:endParaRPr sz="32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6.   Make final adjustments to data table </a:t>
            </a:r>
            <a:endParaRPr sz="27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7.   Present</a:t>
            </a:r>
            <a:endParaRPr sz="2700">
              <a:solidFill>
                <a:srgbClr val="595959"/>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149"/>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44546A"/>
                </a:solidFill>
                <a:latin typeface="Raleway"/>
                <a:ea typeface="Raleway"/>
                <a:cs typeface="Raleway"/>
                <a:sym typeface="Raleway"/>
              </a:rPr>
              <a:t>Enrollment in Distance Education</a:t>
            </a:r>
            <a:endParaRPr>
              <a:solidFill>
                <a:srgbClr val="44546A"/>
              </a:solidFill>
              <a:latin typeface="Raleway"/>
              <a:ea typeface="Raleway"/>
              <a:cs typeface="Raleway"/>
              <a:sym typeface="Raleway"/>
            </a:endParaRPr>
          </a:p>
        </p:txBody>
      </p:sp>
      <p:sp>
        <p:nvSpPr>
          <p:cNvPr id="642" name="Google Shape;642;p149"/>
          <p:cNvSpPr txBox="1"/>
          <p:nvPr/>
        </p:nvSpPr>
        <p:spPr>
          <a:xfrm>
            <a:off x="2027100" y="2175500"/>
            <a:ext cx="7831800" cy="19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149"/>
          <p:cNvPicPr preferRelativeResize="0"/>
          <p:nvPr/>
        </p:nvPicPr>
        <p:blipFill>
          <a:blip r:embed="rId3">
            <a:alphaModFix/>
          </a:blip>
          <a:stretch>
            <a:fillRect/>
          </a:stretch>
        </p:blipFill>
        <p:spPr>
          <a:xfrm>
            <a:off x="152400" y="1261225"/>
            <a:ext cx="7719199" cy="5444375"/>
          </a:xfrm>
          <a:prstGeom prst="rect">
            <a:avLst/>
          </a:prstGeom>
          <a:noFill/>
          <a:ln>
            <a:noFill/>
          </a:ln>
        </p:spPr>
      </p:pic>
      <p:pic>
        <p:nvPicPr>
          <p:cNvPr id="644" name="Google Shape;644;p149"/>
          <p:cNvPicPr preferRelativeResize="0"/>
          <p:nvPr/>
        </p:nvPicPr>
        <p:blipFill>
          <a:blip r:embed="rId4">
            <a:alphaModFix/>
          </a:blip>
          <a:stretch>
            <a:fillRect/>
          </a:stretch>
        </p:blipFill>
        <p:spPr>
          <a:xfrm>
            <a:off x="7727450" y="2826825"/>
            <a:ext cx="4464550" cy="1557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257"/>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chemeClr val="dk2"/>
                </a:solidFill>
              </a:rPr>
              <a:t>Questions</a:t>
            </a:r>
            <a:endParaRPr b="1">
              <a:solidFill>
                <a:schemeClr val="dk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44" name="Shape 1644"/>
        <p:cNvGrpSpPr/>
        <p:nvPr/>
      </p:nvGrpSpPr>
      <p:grpSpPr>
        <a:xfrm>
          <a:off x="0" y="0"/>
          <a:ext cx="0" cy="0"/>
          <a:chOff x="0" y="0"/>
          <a:chExt cx="0" cy="0"/>
        </a:xfrm>
      </p:grpSpPr>
      <p:sp>
        <p:nvSpPr>
          <p:cNvPr id="1645" name="Google Shape;1645;p259"/>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3200"/>
              <a:buFont typeface="Raleway"/>
              <a:buNone/>
            </a:pPr>
            <a:r>
              <a:rPr lang="en-US" sz="3200"/>
              <a:t>UMFS: Increasing Retention and Decreasing Disruptions in Special-Needs Foster Care</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1646" name="Google Shape;1646;p259"/>
          <p:cNvSpPr txBox="1"/>
          <p:nvPr>
            <p:ph idx="1" type="subTitle"/>
          </p:nvPr>
        </p:nvSpPr>
        <p:spPr>
          <a:xfrm>
            <a:off x="343544" y="3685140"/>
            <a:ext cx="8900700" cy="16557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Clr>
                <a:schemeClr val="dk2"/>
              </a:buClr>
              <a:buSzPts val="2220"/>
              <a:buFont typeface="Arial"/>
              <a:buNone/>
            </a:pPr>
            <a:r>
              <a:rPr b="1" lang="en-US" sz="2220"/>
              <a:t>SDAL Team: Daniel Liden &amp; Armi Mosavian</a:t>
            </a:r>
            <a:endParaRPr b="1" sz="2220"/>
          </a:p>
          <a:p>
            <a:pPr indent="0" lvl="0" marL="0" marR="0" rtl="0" algn="l">
              <a:lnSpc>
                <a:spcPct val="80000"/>
              </a:lnSpc>
              <a:spcBef>
                <a:spcPts val="0"/>
              </a:spcBef>
              <a:spcAft>
                <a:spcPts val="0"/>
              </a:spcAft>
              <a:buClr>
                <a:schemeClr val="dk2"/>
              </a:buClr>
              <a:buSzPts val="2220"/>
              <a:buFont typeface="Arial"/>
              <a:buNone/>
            </a:pPr>
            <a:r>
              <a:rPr b="1" i="0" lang="en-US" sz="2220" u="none" cap="none" strike="noStrike">
                <a:solidFill>
                  <a:schemeClr val="dk2"/>
                </a:solidFill>
                <a:latin typeface="Trebuchet MS"/>
                <a:ea typeface="Trebuchet MS"/>
                <a:cs typeface="Trebuchet MS"/>
                <a:sym typeface="Trebuchet MS"/>
              </a:rPr>
              <a:t>SDAL Leads: </a:t>
            </a:r>
            <a:r>
              <a:rPr b="1" lang="en-US" sz="2220"/>
              <a:t>Brian Goode &amp; Josh Goldstein</a:t>
            </a:r>
            <a:endParaRPr/>
          </a:p>
          <a:p>
            <a:pPr indent="0" lvl="0" marL="0" marR="0" rtl="0" algn="l">
              <a:lnSpc>
                <a:spcPct val="80000"/>
              </a:lnSpc>
              <a:spcBef>
                <a:spcPts val="0"/>
              </a:spcBef>
              <a:spcAft>
                <a:spcPts val="0"/>
              </a:spcAft>
              <a:buClr>
                <a:schemeClr val="dk2"/>
              </a:buClr>
              <a:buSzPts val="2220"/>
              <a:buFont typeface="Arial"/>
              <a:buNone/>
            </a:pPr>
            <a:r>
              <a:rPr b="1" i="0" lang="en-US" sz="2220" u="none" cap="none" strike="noStrike">
                <a:solidFill>
                  <a:schemeClr val="dk2"/>
                </a:solidFill>
                <a:latin typeface="Trebuchet MS"/>
                <a:ea typeface="Trebuchet MS"/>
                <a:cs typeface="Trebuchet MS"/>
                <a:sym typeface="Trebuchet MS"/>
              </a:rPr>
              <a:t>Sponsor: </a:t>
            </a:r>
            <a:r>
              <a:rPr b="1" lang="en-US" sz="2220"/>
              <a:t>United Methodist Foster Services (UMFS) - Richmond Division</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Google Shape;1652;p26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5400"/>
              <a:buFont typeface="Raleway"/>
              <a:buNone/>
            </a:pPr>
            <a:r>
              <a:rPr lang="en-US"/>
              <a:t>UMFS</a:t>
            </a:r>
            <a:endParaRPr b="1" i="0" sz="5400" u="none" cap="none" strike="noStrike">
              <a:solidFill>
                <a:schemeClr val="dk2"/>
              </a:solidFill>
              <a:latin typeface="Raleway"/>
              <a:ea typeface="Raleway"/>
              <a:cs typeface="Raleway"/>
              <a:sym typeface="Raleway"/>
            </a:endParaRPr>
          </a:p>
        </p:txBody>
      </p:sp>
      <p:sp>
        <p:nvSpPr>
          <p:cNvPr id="1653" name="Google Shape;1653;p260"/>
          <p:cNvSpPr txBox="1"/>
          <p:nvPr>
            <p:ph idx="1" type="body"/>
          </p:nvPr>
        </p:nvSpPr>
        <p:spPr>
          <a:xfrm>
            <a:off x="748550" y="1102125"/>
            <a:ext cx="11103000" cy="507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i="1" lang="en-US"/>
              <a:t>“UMFS is a nonprofit agency that provides a comprehensive array of programs to meet the needs of high-risk children and parents to enable them to overcome challenging circumstances and succeed.”</a:t>
            </a:r>
            <a:endParaRPr i="1"/>
          </a:p>
          <a:p>
            <a:pPr indent="-406400" lvl="0" marL="457200" marR="0" rtl="0" algn="l">
              <a:lnSpc>
                <a:spcPct val="90000"/>
              </a:lnSpc>
              <a:spcBef>
                <a:spcPts val="1000"/>
              </a:spcBef>
              <a:spcAft>
                <a:spcPts val="0"/>
              </a:spcAft>
              <a:buSzPts val="2800"/>
              <a:buChar char="•"/>
            </a:pPr>
            <a:r>
              <a:rPr lang="en-US"/>
              <a:t>Focus on </a:t>
            </a:r>
            <a:r>
              <a:rPr i="1" lang="en-US"/>
              <a:t>treatment</a:t>
            </a:r>
            <a:r>
              <a:rPr lang="en-US"/>
              <a:t> foster care: providing a safe and structured home environment for foster children with special medical, emotional, social, and behavioral needs.</a:t>
            </a:r>
            <a:endParaRPr/>
          </a:p>
          <a:p>
            <a:pPr indent="-406400" lvl="0" marL="457200" marR="0" rtl="0" algn="l">
              <a:lnSpc>
                <a:spcPct val="90000"/>
              </a:lnSpc>
              <a:spcBef>
                <a:spcPts val="0"/>
              </a:spcBef>
              <a:spcAft>
                <a:spcPts val="0"/>
              </a:spcAft>
              <a:buSzPts val="2800"/>
              <a:buChar char="•"/>
            </a:pPr>
            <a:r>
              <a:rPr lang="en-US"/>
              <a:t>Provide training and ongoing support for foster parents providing treatment foster care to adolescents and teens throughout Virginia.</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26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5400"/>
              <a:buFont typeface="Raleway"/>
              <a:buNone/>
            </a:pPr>
            <a:r>
              <a:rPr b="1" i="0" lang="en-US" sz="5400" u="none" cap="none" strike="noStrike">
                <a:solidFill>
                  <a:schemeClr val="dk2"/>
                </a:solidFill>
                <a:latin typeface="Raleway"/>
                <a:ea typeface="Raleway"/>
                <a:cs typeface="Raleway"/>
                <a:sym typeface="Raleway"/>
              </a:rPr>
              <a:t>Project Overview</a:t>
            </a:r>
            <a:endParaRPr b="1" i="0" sz="5400" u="none" cap="none" strike="noStrike">
              <a:solidFill>
                <a:schemeClr val="dk2"/>
              </a:solidFill>
              <a:latin typeface="Raleway"/>
              <a:ea typeface="Raleway"/>
              <a:cs typeface="Raleway"/>
              <a:sym typeface="Raleway"/>
            </a:endParaRPr>
          </a:p>
        </p:txBody>
      </p:sp>
      <p:sp>
        <p:nvSpPr>
          <p:cNvPr id="1660" name="Google Shape;1660;p261"/>
          <p:cNvSpPr txBox="1"/>
          <p:nvPr>
            <p:ph idx="1" type="body"/>
          </p:nvPr>
        </p:nvSpPr>
        <p:spPr>
          <a:xfrm>
            <a:off x="748550" y="1102125"/>
            <a:ext cx="11103000" cy="5079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chemeClr val="dk2"/>
              </a:buClr>
              <a:buSzPts val="2800"/>
              <a:buFont typeface="Arial"/>
              <a:buChar char="•"/>
            </a:pPr>
            <a:r>
              <a:rPr lang="en-US"/>
              <a:t>UMFS Goal is to map foster parent characteristics to core values to improve their understanding of recruitment to reduce the number of disruptions</a:t>
            </a:r>
            <a:endParaRPr/>
          </a:p>
          <a:p>
            <a:pPr indent="-228600" lvl="0" marL="228600" marR="0" rtl="0" algn="l">
              <a:lnSpc>
                <a:spcPct val="90000"/>
              </a:lnSpc>
              <a:spcBef>
                <a:spcPts val="1000"/>
              </a:spcBef>
              <a:spcAft>
                <a:spcPts val="0"/>
              </a:spcAft>
              <a:buClr>
                <a:schemeClr val="dk2"/>
              </a:buClr>
              <a:buSzPts val="2800"/>
              <a:buFont typeface="Arial"/>
              <a:buChar char="•"/>
            </a:pPr>
            <a:r>
              <a:rPr lang="en-US"/>
              <a:t>To begin, we take a two-pronged approach: </a:t>
            </a:r>
            <a:endParaRPr/>
          </a:p>
          <a:p>
            <a:pPr indent="-254000" lvl="1" marL="685800" marR="0" rtl="0" algn="l">
              <a:lnSpc>
                <a:spcPct val="90000"/>
              </a:lnSpc>
              <a:spcBef>
                <a:spcPts val="1000"/>
              </a:spcBef>
              <a:spcAft>
                <a:spcPts val="0"/>
              </a:spcAft>
              <a:buClr>
                <a:schemeClr val="dk2"/>
              </a:buClr>
              <a:buSzPts val="2800"/>
              <a:buFont typeface="Arial"/>
              <a:buChar char="•"/>
            </a:pPr>
            <a:r>
              <a:rPr lang="en-US"/>
              <a:t>understand retention and characteristics of current foster parents working with UMFS in comparison to all foster parents in RIC area.</a:t>
            </a:r>
            <a:endParaRPr/>
          </a:p>
          <a:p>
            <a:pPr indent="-228600" lvl="1" marL="685800" marR="0" rtl="0" algn="l">
              <a:lnSpc>
                <a:spcPct val="90000"/>
              </a:lnSpc>
              <a:spcBef>
                <a:spcPts val="1000"/>
              </a:spcBef>
              <a:spcAft>
                <a:spcPts val="0"/>
              </a:spcAft>
              <a:buSzPts val="2400"/>
              <a:buChar char="•"/>
            </a:pPr>
            <a:r>
              <a:rPr lang="en-US"/>
              <a:t>conduct literature review to understand retention and recruitment with respect to reducing disruptions</a:t>
            </a:r>
            <a:endParaRPr/>
          </a:p>
          <a:p>
            <a:pPr indent="0" lvl="0" marL="0" marR="0" rtl="0" algn="l">
              <a:lnSpc>
                <a:spcPct val="90000"/>
              </a:lnSpc>
              <a:spcBef>
                <a:spcPts val="100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Google Shape;1666;p262"/>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Literature Review &amp; Summary (1)</a:t>
            </a:r>
            <a:endParaRPr/>
          </a:p>
        </p:txBody>
      </p:sp>
      <p:sp>
        <p:nvSpPr>
          <p:cNvPr id="1667" name="Google Shape;1667;p262"/>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Previous Literature has suggested the following:</a:t>
            </a:r>
            <a:endParaRPr/>
          </a:p>
          <a:p>
            <a:pPr indent="-406400" lvl="0" marL="457200" rtl="0" algn="l">
              <a:spcBef>
                <a:spcPts val="1000"/>
              </a:spcBef>
              <a:spcAft>
                <a:spcPts val="0"/>
              </a:spcAft>
              <a:buSzPts val="2800"/>
              <a:buChar char="●"/>
            </a:pPr>
            <a:r>
              <a:rPr lang="en-US"/>
              <a:t>Characteristics of successful Foster Parents:</a:t>
            </a:r>
            <a:endParaRPr/>
          </a:p>
          <a:p>
            <a:pPr indent="-381000" lvl="1" marL="914400" rtl="0" algn="l">
              <a:spcBef>
                <a:spcPts val="0"/>
              </a:spcBef>
              <a:spcAft>
                <a:spcPts val="0"/>
              </a:spcAft>
              <a:buSzPts val="2400"/>
              <a:buChar char="○"/>
            </a:pPr>
            <a:r>
              <a:rPr lang="en-US"/>
              <a:t>3 Topics: Personal, Motivations, and Environmental and Familial Factors</a:t>
            </a:r>
            <a:endParaRPr/>
          </a:p>
          <a:p>
            <a:pPr indent="-406400" lvl="0" marL="457200" rtl="0" algn="l">
              <a:spcBef>
                <a:spcPts val="0"/>
              </a:spcBef>
              <a:spcAft>
                <a:spcPts val="0"/>
              </a:spcAft>
              <a:buSzPts val="2800"/>
              <a:buChar char="●"/>
            </a:pPr>
            <a:r>
              <a:rPr lang="en-US"/>
              <a:t>Strong support systems and good/clear communication with agency and agent have been reported as important factors</a:t>
            </a:r>
            <a:endParaRPr/>
          </a:p>
          <a:p>
            <a:pPr indent="-406400" lvl="0" marL="457200" rtl="0" algn="l">
              <a:spcBef>
                <a:spcPts val="0"/>
              </a:spcBef>
              <a:spcAft>
                <a:spcPts val="0"/>
              </a:spcAft>
              <a:buSzPts val="2800"/>
              <a:buChar char="●"/>
            </a:pPr>
            <a:r>
              <a:rPr lang="en-US"/>
              <a:t>“Too Much Love” - Grief and Attachment </a:t>
            </a:r>
            <a:endParaRPr/>
          </a:p>
          <a:p>
            <a:pPr indent="-406400" lvl="0" marL="457200" rtl="0" algn="l">
              <a:spcBef>
                <a:spcPts val="0"/>
              </a:spcBef>
              <a:spcAft>
                <a:spcPts val="0"/>
              </a:spcAft>
              <a:buSzPts val="2800"/>
              <a:buChar char="●"/>
            </a:pPr>
            <a:r>
              <a:rPr lang="en-US"/>
              <a:t>Better and more in depth training </a:t>
            </a:r>
            <a:endParaRPr/>
          </a:p>
          <a:p>
            <a:pPr indent="0" lvl="0" marL="0" rtl="0" algn="l">
              <a:spcBef>
                <a:spcPts val="100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263"/>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Literature Review &amp; Summary (2)</a:t>
            </a:r>
            <a:endParaRPr/>
          </a:p>
        </p:txBody>
      </p:sp>
      <p:sp>
        <p:nvSpPr>
          <p:cNvPr id="1674" name="Google Shape;1674;p263"/>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Willingness to Foster Special Needs:</a:t>
            </a:r>
            <a:endParaRPr/>
          </a:p>
          <a:p>
            <a:pPr indent="-381000" lvl="1" marL="914400" rtl="0" algn="l">
              <a:spcBef>
                <a:spcPts val="0"/>
              </a:spcBef>
              <a:spcAft>
                <a:spcPts val="0"/>
              </a:spcAft>
              <a:buSzPts val="2400"/>
              <a:buChar char="○"/>
            </a:pPr>
            <a:r>
              <a:rPr lang="en-US"/>
              <a:t>Depends on the type of special needs</a:t>
            </a:r>
            <a:endParaRPr/>
          </a:p>
          <a:p>
            <a:pPr indent="-406400" lvl="0" marL="457200" rtl="0" algn="l">
              <a:spcBef>
                <a:spcPts val="0"/>
              </a:spcBef>
              <a:spcAft>
                <a:spcPts val="0"/>
              </a:spcAft>
              <a:buSzPts val="2800"/>
              <a:buChar char="●"/>
            </a:pPr>
            <a:r>
              <a:rPr lang="en-US"/>
              <a:t>Parents are more likely to foster younger kids than teens (this aligned with UMFS findings, want to see how to change this)</a:t>
            </a:r>
            <a:endParaRPr/>
          </a:p>
          <a:p>
            <a:pPr indent="-406400" lvl="0" marL="457200" rtl="0" algn="l">
              <a:spcBef>
                <a:spcPts val="0"/>
              </a:spcBef>
              <a:spcAft>
                <a:spcPts val="0"/>
              </a:spcAft>
              <a:buSzPts val="2800"/>
              <a:buChar char="●"/>
            </a:pPr>
            <a:r>
              <a:rPr lang="en-US"/>
              <a:t>Much work has been conducted by Dr. John Orme on this topic, and we plan to have a conversation with him in the coming weeks.</a:t>
            </a:r>
            <a:endParaRPr/>
          </a:p>
          <a:p>
            <a:pPr indent="0" lvl="0" marL="0" rtl="0" algn="l">
              <a:spcBef>
                <a:spcPts val="100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264"/>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Sources</a:t>
            </a:r>
            <a:endParaRPr/>
          </a:p>
        </p:txBody>
      </p:sp>
      <p:sp>
        <p:nvSpPr>
          <p:cNvPr id="1681" name="Google Shape;1681;p264"/>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Current</a:t>
            </a:r>
            <a:endParaRPr u="sng"/>
          </a:p>
          <a:p>
            <a:pPr indent="-406400" lvl="0" marL="457200" rtl="0" algn="l">
              <a:spcBef>
                <a:spcPts val="1000"/>
              </a:spcBef>
              <a:spcAft>
                <a:spcPts val="0"/>
              </a:spcAft>
              <a:buSzPts val="2800"/>
              <a:buChar char="•"/>
            </a:pPr>
            <a:r>
              <a:rPr lang="en-US"/>
              <a:t>UMFS Foster Family </a:t>
            </a:r>
            <a:r>
              <a:rPr lang="en-US"/>
              <a:t>Data</a:t>
            </a:r>
            <a:endParaRPr/>
          </a:p>
          <a:p>
            <a:pPr indent="-381000" lvl="1" marL="914400" rtl="0" algn="l">
              <a:spcBef>
                <a:spcPts val="0"/>
              </a:spcBef>
              <a:spcAft>
                <a:spcPts val="0"/>
              </a:spcAft>
              <a:buSzPts val="2400"/>
              <a:buChar char="•"/>
            </a:pPr>
            <a:r>
              <a:rPr lang="en-US"/>
              <a:t>169 rows of parent-level demographic data from Richmond, VA UMFS office</a:t>
            </a:r>
            <a:endParaRPr/>
          </a:p>
          <a:p>
            <a:pPr indent="-406400" lvl="0" marL="457200" rtl="0" algn="l">
              <a:spcBef>
                <a:spcPts val="0"/>
              </a:spcBef>
              <a:spcAft>
                <a:spcPts val="0"/>
              </a:spcAft>
              <a:buSzPts val="2800"/>
              <a:buChar char="•"/>
            </a:pPr>
            <a:r>
              <a:rPr lang="en-US"/>
              <a:t>UMFS SalesForce Summary Data</a:t>
            </a:r>
            <a:endParaRPr/>
          </a:p>
          <a:p>
            <a:pPr indent="-406400" lvl="0" marL="457200" rtl="0" algn="l">
              <a:spcBef>
                <a:spcPts val="0"/>
              </a:spcBef>
              <a:spcAft>
                <a:spcPts val="0"/>
              </a:spcAft>
              <a:buSzPts val="2800"/>
              <a:buChar char="•"/>
            </a:pPr>
            <a:r>
              <a:rPr lang="en-US"/>
              <a:t>Adoption and Foster Care Analysis and Reporting System (AFCARS) dataset, 2010-2016</a:t>
            </a:r>
            <a:endParaRPr/>
          </a:p>
          <a:p>
            <a:pPr indent="-381000" lvl="1" marL="914400" rtl="0" algn="l">
              <a:spcBef>
                <a:spcPts val="0"/>
              </a:spcBef>
              <a:spcAft>
                <a:spcPts val="0"/>
              </a:spcAft>
              <a:buSzPts val="2400"/>
              <a:buChar char="•"/>
            </a:pPr>
            <a:r>
              <a:rPr lang="en-US"/>
              <a:t>4391 rows of child-level data from Richmond, VA.</a:t>
            </a:r>
            <a:endParaRPr/>
          </a:p>
          <a:p>
            <a:pPr indent="0" lvl="0" marL="0" rtl="0" algn="l">
              <a:spcBef>
                <a:spcPts val="1000"/>
              </a:spcBef>
              <a:spcAft>
                <a:spcPts val="0"/>
              </a:spcAft>
              <a:buNone/>
            </a:pPr>
            <a:r>
              <a:rPr lang="en-US" u="sng"/>
              <a:t>Forthcoming</a:t>
            </a:r>
            <a:endParaRPr u="sng"/>
          </a:p>
          <a:p>
            <a:pPr indent="-406400" lvl="0" marL="457200" rtl="0" algn="l">
              <a:spcBef>
                <a:spcPts val="1000"/>
              </a:spcBef>
              <a:spcAft>
                <a:spcPts val="0"/>
              </a:spcAft>
              <a:buSzPts val="2800"/>
              <a:buChar char="•"/>
            </a:pPr>
            <a:r>
              <a:rPr lang="en-US"/>
              <a:t>UMFS Home Studies</a:t>
            </a:r>
            <a:endParaRPr/>
          </a:p>
          <a:p>
            <a:pPr indent="0" lvl="0" marL="0" rtl="0" algn="l">
              <a:spcBef>
                <a:spcPts val="1000"/>
              </a:spcBef>
              <a:spcAft>
                <a:spcPts val="0"/>
              </a:spcAft>
              <a:buNone/>
            </a:pPr>
            <a:r>
              <a:t/>
            </a:r>
            <a:endParaRPr b="1" u="sng"/>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pic>
        <p:nvPicPr>
          <p:cNvPr id="1687" name="Google Shape;1687;p265"/>
          <p:cNvPicPr preferRelativeResize="0"/>
          <p:nvPr/>
        </p:nvPicPr>
        <p:blipFill>
          <a:blip r:embed="rId3">
            <a:alphaModFix/>
          </a:blip>
          <a:stretch>
            <a:fillRect/>
          </a:stretch>
        </p:blipFill>
        <p:spPr>
          <a:xfrm>
            <a:off x="938000" y="1067950"/>
            <a:ext cx="4978150" cy="4978150"/>
          </a:xfrm>
          <a:prstGeom prst="rect">
            <a:avLst/>
          </a:prstGeom>
          <a:noFill/>
          <a:ln>
            <a:noFill/>
          </a:ln>
        </p:spPr>
      </p:pic>
      <p:pic>
        <p:nvPicPr>
          <p:cNvPr id="1688" name="Google Shape;1688;p265"/>
          <p:cNvPicPr preferRelativeResize="0"/>
          <p:nvPr/>
        </p:nvPicPr>
        <p:blipFill>
          <a:blip r:embed="rId4">
            <a:alphaModFix/>
          </a:blip>
          <a:stretch>
            <a:fillRect/>
          </a:stretch>
        </p:blipFill>
        <p:spPr>
          <a:xfrm>
            <a:off x="6275850" y="1067950"/>
            <a:ext cx="4978150" cy="4978150"/>
          </a:xfrm>
          <a:prstGeom prst="rect">
            <a:avLst/>
          </a:prstGeom>
          <a:noFill/>
          <a:ln>
            <a:noFill/>
          </a:ln>
        </p:spPr>
      </p:pic>
      <p:sp>
        <p:nvSpPr>
          <p:cNvPr id="1689" name="Google Shape;1689;p265"/>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t>Foster Parent Date of Birth: RIC and UMFS</a:t>
            </a:r>
            <a:endParaRPr sz="36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pic>
        <p:nvPicPr>
          <p:cNvPr id="1695" name="Google Shape;1695;p266"/>
          <p:cNvPicPr preferRelativeResize="0"/>
          <p:nvPr/>
        </p:nvPicPr>
        <p:blipFill>
          <a:blip r:embed="rId3">
            <a:alphaModFix/>
          </a:blip>
          <a:stretch>
            <a:fillRect/>
          </a:stretch>
        </p:blipFill>
        <p:spPr>
          <a:xfrm>
            <a:off x="1551625" y="1067950"/>
            <a:ext cx="5012700" cy="5012700"/>
          </a:xfrm>
          <a:prstGeom prst="rect">
            <a:avLst/>
          </a:prstGeom>
          <a:noFill/>
          <a:ln>
            <a:noFill/>
          </a:ln>
        </p:spPr>
      </p:pic>
      <p:pic>
        <p:nvPicPr>
          <p:cNvPr id="1696" name="Google Shape;1696;p266"/>
          <p:cNvPicPr preferRelativeResize="0"/>
          <p:nvPr/>
        </p:nvPicPr>
        <p:blipFill>
          <a:blip r:embed="rId4">
            <a:alphaModFix/>
          </a:blip>
          <a:stretch>
            <a:fillRect/>
          </a:stretch>
        </p:blipFill>
        <p:spPr>
          <a:xfrm>
            <a:off x="6682175" y="1067950"/>
            <a:ext cx="5012700" cy="501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50"/>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What are MOOCs?</a:t>
            </a:r>
            <a:endParaRPr>
              <a:solidFill>
                <a:srgbClr val="233E50"/>
              </a:solidFill>
              <a:latin typeface="Raleway"/>
              <a:ea typeface="Raleway"/>
              <a:cs typeface="Raleway"/>
              <a:sym typeface="Raleway"/>
            </a:endParaRPr>
          </a:p>
        </p:txBody>
      </p:sp>
      <p:sp>
        <p:nvSpPr>
          <p:cNvPr id="651" name="Google Shape;651;p150"/>
          <p:cNvSpPr txBox="1"/>
          <p:nvPr/>
        </p:nvSpPr>
        <p:spPr>
          <a:xfrm>
            <a:off x="723300" y="1289525"/>
            <a:ext cx="10745400" cy="5319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 MOOC (massive open online course) is an online course that is free and widely accessible</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Hosted/ taught by professors from universities</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Students do not need to attend a specific university to enroll in a certain MOOC</a:t>
            </a:r>
            <a:endParaRPr sz="2400">
              <a:solidFill>
                <a:schemeClr val="dk1"/>
              </a:solidFill>
              <a:latin typeface="Trebuchet MS"/>
              <a:ea typeface="Trebuchet MS"/>
              <a:cs typeface="Trebuchet MS"/>
              <a:sym typeface="Trebuchet MS"/>
            </a:endParaRPr>
          </a:p>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Distance learning is taking a course remotely usually through the internet using university-provided resources and tutorials </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Sometimes this includes interaction between instructor and student through telephone, email, etc.</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Only offered to enrolled students at a particular university</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Alternative to participating in a course that meets in a physical classroom</a:t>
            </a:r>
            <a:endParaRPr sz="2400">
              <a:solidFill>
                <a:schemeClr val="dk1"/>
              </a:solidFill>
              <a:latin typeface="Trebuchet MS"/>
              <a:ea typeface="Trebuchet MS"/>
              <a:cs typeface="Trebuchet MS"/>
              <a:sym typeface="Trebuchet MS"/>
            </a:endParaRPr>
          </a:p>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IPEDS captures distance learning enrollment at institutions but does not provide information on MOOCs</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Google Shape;1702;p267"/>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Next Steps</a:t>
            </a:r>
            <a:endParaRPr/>
          </a:p>
        </p:txBody>
      </p:sp>
      <p:sp>
        <p:nvSpPr>
          <p:cNvPr id="1703" name="Google Shape;1703;p267"/>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July 11 - July 26</a:t>
            </a:r>
            <a:endParaRPr b="1" sz="1800"/>
          </a:p>
          <a:p>
            <a:pPr indent="-342900" lvl="0" marL="457200" rtl="0" algn="l">
              <a:spcBef>
                <a:spcPts val="1000"/>
              </a:spcBef>
              <a:spcAft>
                <a:spcPts val="0"/>
              </a:spcAft>
              <a:buSzPts val="1800"/>
              <a:buAutoNum type="arabicPeriod"/>
            </a:pPr>
            <a:r>
              <a:rPr lang="en-US" sz="1800"/>
              <a:t>Continue to explore AFCARS data and look into National Survey of Child and Adolescent Well-Being (NSCAW) data for anything that could relate to foster family retention.</a:t>
            </a:r>
            <a:endParaRPr sz="1800"/>
          </a:p>
          <a:p>
            <a:pPr indent="-342900" lvl="0" marL="457200" rtl="0" algn="l">
              <a:spcBef>
                <a:spcPts val="0"/>
              </a:spcBef>
              <a:spcAft>
                <a:spcPts val="0"/>
              </a:spcAft>
              <a:buSzPts val="1800"/>
              <a:buAutoNum type="arabicPeriod"/>
            </a:pPr>
            <a:r>
              <a:rPr lang="en-US" sz="1800"/>
              <a:t>Talk to Dr. Orme about his work on foster family retention and recruitment and special-needs fostering.</a:t>
            </a:r>
            <a:endParaRPr sz="1800"/>
          </a:p>
          <a:p>
            <a:pPr indent="-342900" lvl="0" marL="457200" rtl="0" algn="l">
              <a:spcBef>
                <a:spcPts val="0"/>
              </a:spcBef>
              <a:spcAft>
                <a:spcPts val="0"/>
              </a:spcAft>
              <a:buSzPts val="1800"/>
              <a:buAutoNum type="arabicPeriod"/>
            </a:pPr>
            <a:r>
              <a:rPr lang="en-US" sz="1800"/>
              <a:t>Derive specific recommendations about foster parent instruction and retention from the literature and data.</a:t>
            </a:r>
            <a:endParaRPr sz="1800"/>
          </a:p>
          <a:p>
            <a:pPr indent="0" lvl="0" marL="0" rtl="0" algn="l">
              <a:spcBef>
                <a:spcPts val="1000"/>
              </a:spcBef>
              <a:spcAft>
                <a:spcPts val="0"/>
              </a:spcAft>
              <a:buNone/>
            </a:pPr>
            <a:r>
              <a:rPr b="1" lang="en-US" sz="1800"/>
              <a:t>July 27 - August 2</a:t>
            </a:r>
            <a:endParaRPr b="1" sz="1800"/>
          </a:p>
          <a:p>
            <a:pPr indent="-342900" lvl="0" marL="457200" rtl="0" algn="l">
              <a:spcBef>
                <a:spcPts val="1000"/>
              </a:spcBef>
              <a:spcAft>
                <a:spcPts val="0"/>
              </a:spcAft>
              <a:buSzPts val="1800"/>
              <a:buAutoNum type="arabicPeriod" startAt="4"/>
            </a:pPr>
            <a:r>
              <a:rPr lang="en-US" sz="1800"/>
              <a:t>Finalize analysis and prepare poster for symposium</a:t>
            </a:r>
            <a:endParaRPr sz="1800"/>
          </a:p>
          <a:p>
            <a:pPr indent="0" lvl="0" marL="0" rtl="0" algn="l">
              <a:spcBef>
                <a:spcPts val="1000"/>
              </a:spcBef>
              <a:spcAft>
                <a:spcPts val="0"/>
              </a:spcAft>
              <a:buNone/>
            </a:pPr>
            <a:r>
              <a:rPr b="1" lang="en-US" sz="1800"/>
              <a:t>August 2 - August 9</a:t>
            </a:r>
            <a:endParaRPr b="1" sz="1800"/>
          </a:p>
          <a:p>
            <a:pPr indent="-342900" lvl="0" marL="457200" rtl="0" algn="l">
              <a:spcBef>
                <a:spcPts val="1000"/>
              </a:spcBef>
              <a:spcAft>
                <a:spcPts val="0"/>
              </a:spcAft>
              <a:buSzPts val="1800"/>
              <a:buAutoNum type="arabicPeriod" startAt="5"/>
            </a:pPr>
            <a:r>
              <a:rPr lang="en-US" sz="1800"/>
              <a:t>Prepare report for UMFS</a:t>
            </a:r>
            <a:endParaRPr sz="1800"/>
          </a:p>
          <a:p>
            <a:pPr indent="-342900" lvl="0" marL="457200" rtl="0" algn="l">
              <a:spcBef>
                <a:spcPts val="0"/>
              </a:spcBef>
              <a:spcAft>
                <a:spcPts val="0"/>
              </a:spcAft>
              <a:buSzPts val="1800"/>
              <a:buAutoNum type="arabicPeriod" startAt="5"/>
            </a:pPr>
            <a:r>
              <a:rPr lang="en-US" sz="1800"/>
              <a:t>Present results at symposium</a:t>
            </a:r>
            <a:endParaRPr sz="18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268"/>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chemeClr val="dk2"/>
                </a:solidFill>
              </a:rPr>
              <a:t>Questions</a:t>
            </a:r>
            <a:endParaRPr b="1">
              <a:solidFill>
                <a:schemeClr val="dk2"/>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269"/>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 (1)</a:t>
            </a:r>
            <a:endParaRPr/>
          </a:p>
        </p:txBody>
      </p:sp>
      <p:sp>
        <p:nvSpPr>
          <p:cNvPr id="1716" name="Google Shape;1716;p269"/>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Brown, Jason D. “Foster Parents’ Perceptions of Factors Needed for Successful Foster Placements.” </a:t>
            </a:r>
            <a:r>
              <a:rPr i="1" lang="en-US" sz="1100">
                <a:solidFill>
                  <a:schemeClr val="dk1"/>
                </a:solidFill>
                <a:latin typeface="Arial"/>
                <a:ea typeface="Arial"/>
                <a:cs typeface="Arial"/>
                <a:sym typeface="Arial"/>
              </a:rPr>
              <a:t>Journal of Child and Family Studies</a:t>
            </a:r>
            <a:r>
              <a:rPr lang="en-US" sz="1100">
                <a:solidFill>
                  <a:schemeClr val="dk1"/>
                </a:solidFill>
                <a:latin typeface="Arial"/>
                <a:ea typeface="Arial"/>
                <a:cs typeface="Arial"/>
                <a:sym typeface="Arial"/>
              </a:rPr>
              <a:t> 17, no. 4 (August 1, 2008): 538–54.</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4"/>
              </a:rPr>
              <a:t>https://doi.org/10.1007/s10826-007-9172-z</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“Children and Youth with Disabilities in the Child Welfare System: An Overview - ProQuest.” Accessed June 5, 2018.</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6"/>
              </a:rPr>
              <a:t>https://search.proquest.com/openview/e4fff63ec4339ba06986a2514ebfdd6d/1?pq-origsite=gscholar&amp;cbl=40853&amp;casa_token=p0SqSSFAsD4AAAAA:Tx6JBtHhP4y68uG7OIa_TafJNJIrquM1A-QEiwfQSbtqac0B8MrBjljTYNEjpHJD_ialDZO8FA</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Crum, Wes. “Foster Parent Parenting Characteristics That Lead to Increased Placement Stability or Disruption.”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32, no. 2 (February 1, 2010): 185–90.</a:t>
            </a:r>
            <a:r>
              <a:rPr lang="en-US" sz="1100">
                <a:solidFill>
                  <a:schemeClr val="dk1"/>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8"/>
              </a:rPr>
              <a:t>https://doi.org/10.1016/j.childyouth.2009.08.022</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Department, Virginia, and Social Services. “Recruitment of Foster and Adoptive Families in Virginia: Market Segmentation Analyses,” n.d., 70.</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Dodson, Diane. “Finding Families for Waiting Kids: The Challenge of Special Needs Adoption in the 90’s and Beyond,” n.d., 69.</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Goemans, Anouk, Mitch van Geel, Merel van Beem, and Paul Vedder. “Developmental Outcomes of Foster Children: A Meta-Analytic Comparison With Children From the General Population and Children at Risk Who Remained at Home.” </a:t>
            </a:r>
            <a:r>
              <a:rPr i="1" lang="en-US" sz="1100">
                <a:solidFill>
                  <a:schemeClr val="dk1"/>
                </a:solidFill>
                <a:latin typeface="Arial"/>
                <a:ea typeface="Arial"/>
                <a:cs typeface="Arial"/>
                <a:sym typeface="Arial"/>
              </a:rPr>
              <a:t>Child Maltreatment</a:t>
            </a:r>
            <a:r>
              <a:rPr lang="en-US" sz="1100">
                <a:solidFill>
                  <a:schemeClr val="dk1"/>
                </a:solidFill>
                <a:latin typeface="Arial"/>
                <a:ea typeface="Arial"/>
                <a:cs typeface="Arial"/>
                <a:sym typeface="Arial"/>
              </a:rPr>
              <a:t> 21, no. 3 (August 2016): 198–217.</a:t>
            </a:r>
            <a:r>
              <a:rPr lang="en-US" sz="1100">
                <a:solidFill>
                  <a:schemeClr val="dk1"/>
                </a:solidFill>
                <a:uFill>
                  <a:noFill/>
                </a:uFill>
                <a:latin typeface="Arial"/>
                <a:ea typeface="Arial"/>
                <a:cs typeface="Arial"/>
                <a:sym typeface="Arial"/>
                <a:hlinkClick r:id="rId9"/>
              </a:rPr>
              <a:t> </a:t>
            </a:r>
            <a:r>
              <a:rPr lang="en-US" sz="1100" u="sng">
                <a:solidFill>
                  <a:schemeClr val="hlink"/>
                </a:solidFill>
                <a:latin typeface="Arial"/>
                <a:ea typeface="Arial"/>
                <a:cs typeface="Arial"/>
                <a:sym typeface="Arial"/>
                <a:hlinkClick r:id="rId10"/>
              </a:rPr>
              <a:t>https://doi.org/10.1177/1077559516657637</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Goemans, Anouk, Mitch van Geel, and Paul Vedder. “Over Three Decades of Longitudinal Research on the Development of Foster Children: A Meta-Analysis.” </a:t>
            </a:r>
            <a:r>
              <a:rPr i="1" lang="en-US" sz="1100">
                <a:solidFill>
                  <a:schemeClr val="dk1"/>
                </a:solidFill>
                <a:latin typeface="Arial"/>
                <a:ea typeface="Arial"/>
                <a:cs typeface="Arial"/>
                <a:sym typeface="Arial"/>
              </a:rPr>
              <a:t>Child Abuse &amp; Neglect</a:t>
            </a:r>
            <a:r>
              <a:rPr lang="en-US" sz="1100">
                <a:solidFill>
                  <a:schemeClr val="dk1"/>
                </a:solidFill>
                <a:latin typeface="Arial"/>
                <a:ea typeface="Arial"/>
                <a:cs typeface="Arial"/>
                <a:sym typeface="Arial"/>
              </a:rPr>
              <a:t> 42 (April 1, 2015): 121–34.</a:t>
            </a:r>
            <a:r>
              <a:rPr lang="en-US" sz="1100">
                <a:solidFill>
                  <a:schemeClr val="dk1"/>
                </a:solidFill>
                <a:uFill>
                  <a:noFill/>
                </a:uFill>
                <a:latin typeface="Arial"/>
                <a:ea typeface="Arial"/>
                <a:cs typeface="Arial"/>
                <a:sym typeface="Arial"/>
                <a:hlinkClick r:id="rId11"/>
              </a:rPr>
              <a:t> </a:t>
            </a:r>
            <a:r>
              <a:rPr lang="en-US" sz="1100" u="sng">
                <a:solidFill>
                  <a:schemeClr val="hlink"/>
                </a:solidFill>
                <a:latin typeface="Arial"/>
                <a:ea typeface="Arial"/>
                <a:cs typeface="Arial"/>
                <a:sym typeface="Arial"/>
                <a:hlinkClick r:id="rId12"/>
              </a:rPr>
              <a:t>https://doi.org/10.1016/j.chiabu.2015.02.003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Grimes-Vawters, Jennifer. “Identifying Future Effective Foster Parent Characteristics: Using the Casey Foster Family Assessment,” n.d., 107.</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Lightfoot, Elizabeth. “Children and Youth with Disabilities in the Child Welfare System: An Overview.” </a:t>
            </a:r>
            <a:r>
              <a:rPr i="1" lang="en-US" sz="1100">
                <a:solidFill>
                  <a:schemeClr val="dk1"/>
                </a:solidFill>
                <a:latin typeface="Arial"/>
                <a:ea typeface="Arial"/>
                <a:cs typeface="Arial"/>
                <a:sym typeface="Arial"/>
              </a:rPr>
              <a:t>Child Welfare</a:t>
            </a:r>
            <a:r>
              <a:rPr lang="en-US" sz="1100">
                <a:solidFill>
                  <a:schemeClr val="dk1"/>
                </a:solidFill>
                <a:latin typeface="Arial"/>
                <a:ea typeface="Arial"/>
                <a:cs typeface="Arial"/>
                <a:sym typeface="Arial"/>
              </a:rPr>
              <a:t> 93, no. 2 (March 2014): 23–45.</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Lightfoot, Elizabeth, Katharine Hill, and Traci LaLiberte. “Prevalence of Children with Disabilities in the Child Welfare System and out of Home Placement: An Examination of Administrative Records.”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33, no. 11 (November 1, 2011): 2069–75.</a:t>
            </a:r>
            <a:r>
              <a:rPr lang="en-US" sz="1100">
                <a:solidFill>
                  <a:schemeClr val="dk1"/>
                </a:solidFill>
                <a:uFill>
                  <a:noFill/>
                </a:uFill>
                <a:latin typeface="Arial"/>
                <a:ea typeface="Arial"/>
                <a:cs typeface="Arial"/>
                <a:sym typeface="Arial"/>
                <a:hlinkClick r:id="rId13"/>
              </a:rPr>
              <a:t> </a:t>
            </a:r>
            <a:r>
              <a:rPr lang="en-US" sz="1100" u="sng">
                <a:solidFill>
                  <a:schemeClr val="hlink"/>
                </a:solidFill>
                <a:latin typeface="Arial"/>
                <a:ea typeface="Arial"/>
                <a:cs typeface="Arial"/>
                <a:sym typeface="Arial"/>
                <a:hlinkClick r:id="rId14"/>
              </a:rPr>
              <a:t>https://doi.org/10.1016/j.childyouth.2011.02.019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270"/>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 (2)</a:t>
            </a:r>
            <a:endParaRPr/>
          </a:p>
        </p:txBody>
      </p:sp>
      <p:sp>
        <p:nvSpPr>
          <p:cNvPr id="1723" name="Google Shape;1723;p270"/>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Oosterman, Mirjam, Carlo Schuengel, N. Wim Slot, Ruud A.R. Bullens, and Theo A.H. Doreleijers. “Disruptions in Foster Care: A Review and Meta-Analysis.”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29, no. 1 (January 2007): 53–76.</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4"/>
              </a:rPr>
              <a:t>https://doi.org/10.1016/j.childyouth.2006.07.003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Donna J. Cherry, and Mary Ellen Cox. “Measuring Willingness to Foster Children with Disabilities and Special Medical Conditions.” </a:t>
            </a:r>
            <a:r>
              <a:rPr i="1" lang="en-US" sz="1100">
                <a:solidFill>
                  <a:schemeClr val="dk1"/>
                </a:solidFill>
                <a:latin typeface="Arial"/>
                <a:ea typeface="Arial"/>
                <a:cs typeface="Arial"/>
                <a:sym typeface="Arial"/>
              </a:rPr>
              <a:t>Social Work Research</a:t>
            </a:r>
            <a:r>
              <a:rPr lang="en-US" sz="1100">
                <a:solidFill>
                  <a:schemeClr val="dk1"/>
                </a:solidFill>
                <a:latin typeface="Arial"/>
                <a:ea typeface="Arial"/>
                <a:cs typeface="Arial"/>
                <a:sym typeface="Arial"/>
              </a:rPr>
              <a:t> 37, no. 3 (September 1, 2013): 169–78.</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6"/>
              </a:rPr>
              <a:t>https://doi.org/10.1093/swr/svt013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G., and Donna J. Cherry. “The Vital Few Foster Parents: Replication and Extension.”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56 (September 1, 2015): 33–41.</a:t>
            </a:r>
            <a:r>
              <a:rPr lang="en-US" sz="1100">
                <a:solidFill>
                  <a:schemeClr val="dk1"/>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8"/>
              </a:rPr>
              <a:t>https://doi.org/10.1016/j.childyouth.2015.05.019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G., Donna J. Cherry, and Jason D. Brown. “Against All Odds: Vital Few Foster Families.”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79 (August 1, 2017): 584–93.</a:t>
            </a:r>
            <a:r>
              <a:rPr lang="en-US" sz="1100">
                <a:solidFill>
                  <a:schemeClr val="dk1"/>
                </a:solidFill>
                <a:uFill>
                  <a:noFill/>
                </a:uFill>
                <a:latin typeface="Arial"/>
                <a:ea typeface="Arial"/>
                <a:cs typeface="Arial"/>
                <a:sym typeface="Arial"/>
                <a:hlinkClick r:id="rId9"/>
              </a:rPr>
              <a:t> </a:t>
            </a:r>
            <a:r>
              <a:rPr lang="en-US" sz="1100" u="sng">
                <a:solidFill>
                  <a:schemeClr val="hlink"/>
                </a:solidFill>
                <a:latin typeface="Arial"/>
                <a:ea typeface="Arial"/>
                <a:cs typeface="Arial"/>
                <a:sym typeface="Arial"/>
                <a:hlinkClick r:id="rId10"/>
              </a:rPr>
              <a:t>https://doi.org/10.1016/j.childyouth.2017.07.019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G., Donna J. Cherry, and Taylor E. Krcek. “Who Is Willing to Foster Children With Disabilities?” </a:t>
            </a:r>
            <a:r>
              <a:rPr i="1" lang="en-US" sz="1100">
                <a:solidFill>
                  <a:schemeClr val="dk1"/>
                </a:solidFill>
                <a:latin typeface="Arial"/>
                <a:ea typeface="Arial"/>
                <a:cs typeface="Arial"/>
                <a:sym typeface="Arial"/>
              </a:rPr>
              <a:t>Journal of Public Child Welfare</a:t>
            </a:r>
            <a:r>
              <a:rPr lang="en-US" sz="1100">
                <a:solidFill>
                  <a:schemeClr val="dk1"/>
                </a:solidFill>
                <a:latin typeface="Arial"/>
                <a:ea typeface="Arial"/>
                <a:cs typeface="Arial"/>
                <a:sym typeface="Arial"/>
              </a:rPr>
              <a:t> 7, no. 5 (November 1, 2013): 566–85.</a:t>
            </a:r>
            <a:r>
              <a:rPr lang="en-US" sz="1100">
                <a:solidFill>
                  <a:schemeClr val="dk1"/>
                </a:solidFill>
                <a:uFill>
                  <a:noFill/>
                </a:uFill>
                <a:latin typeface="Arial"/>
                <a:ea typeface="Arial"/>
                <a:cs typeface="Arial"/>
                <a:sym typeface="Arial"/>
                <a:hlinkClick r:id="rId11"/>
              </a:rPr>
              <a:t> </a:t>
            </a:r>
            <a:r>
              <a:rPr lang="en-US" sz="1100" u="sng">
                <a:solidFill>
                  <a:schemeClr val="hlink"/>
                </a:solidFill>
                <a:latin typeface="Arial"/>
                <a:ea typeface="Arial"/>
                <a:cs typeface="Arial"/>
                <a:sym typeface="Arial"/>
                <a:hlinkClick r:id="rId12"/>
              </a:rPr>
              <a:t>https://doi.org/10.1080/15548732.2013.843494</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Pabustan-Claar, Jennifer. “Achieving Permanence in Foster Care for Young Children: A Comparison of Kinship and Non-Kinship Placements.” </a:t>
            </a:r>
            <a:r>
              <a:rPr i="1" lang="en-US" sz="1100">
                <a:solidFill>
                  <a:schemeClr val="dk1"/>
                </a:solidFill>
                <a:latin typeface="Arial"/>
                <a:ea typeface="Arial"/>
                <a:cs typeface="Arial"/>
                <a:sym typeface="Arial"/>
              </a:rPr>
              <a:t>Journal of Ethnic And Cultural Diversity in Social Work</a:t>
            </a:r>
            <a:r>
              <a:rPr lang="en-US" sz="1100">
                <a:solidFill>
                  <a:schemeClr val="dk1"/>
                </a:solidFill>
                <a:latin typeface="Arial"/>
                <a:ea typeface="Arial"/>
                <a:cs typeface="Arial"/>
                <a:sym typeface="Arial"/>
              </a:rPr>
              <a:t> 16, no. 1–2 (March 2007): 61–94.</a:t>
            </a:r>
            <a:r>
              <a:rPr lang="en-US" sz="1100">
                <a:solidFill>
                  <a:schemeClr val="dk1"/>
                </a:solidFill>
                <a:uFill>
                  <a:noFill/>
                </a:uFill>
                <a:latin typeface="Arial"/>
                <a:ea typeface="Arial"/>
                <a:cs typeface="Arial"/>
                <a:sym typeface="Arial"/>
                <a:hlinkClick r:id="rId13"/>
              </a:rPr>
              <a:t> </a:t>
            </a:r>
            <a:r>
              <a:rPr lang="en-US" sz="1100" u="sng">
                <a:solidFill>
                  <a:schemeClr val="hlink"/>
                </a:solidFill>
                <a:latin typeface="Arial"/>
                <a:ea typeface="Arial"/>
                <a:cs typeface="Arial"/>
                <a:sym typeface="Arial"/>
                <a:hlinkClick r:id="rId14"/>
              </a:rPr>
              <a:t>https://doi.org/10.1300/J051v16n01_03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Randle, Melanie. “Through the Eyes of Ex-Foster Children: Placement Success and the Characteristics of Good Foster Carers.” </a:t>
            </a:r>
            <a:r>
              <a:rPr i="1" lang="en-US" sz="1100">
                <a:solidFill>
                  <a:schemeClr val="dk1"/>
                </a:solidFill>
                <a:latin typeface="Arial"/>
                <a:ea typeface="Arial"/>
                <a:cs typeface="Arial"/>
                <a:sym typeface="Arial"/>
              </a:rPr>
              <a:t>Practice</a:t>
            </a:r>
            <a:r>
              <a:rPr lang="en-US" sz="1100">
                <a:solidFill>
                  <a:schemeClr val="dk1"/>
                </a:solidFill>
                <a:latin typeface="Arial"/>
                <a:ea typeface="Arial"/>
                <a:cs typeface="Arial"/>
                <a:sym typeface="Arial"/>
              </a:rPr>
              <a:t> 25, no. 1 (2013): 3–19.</a:t>
            </a:r>
            <a:r>
              <a:rPr lang="en-US" sz="1100">
                <a:solidFill>
                  <a:schemeClr val="dk1"/>
                </a:solidFill>
                <a:uFill>
                  <a:noFill/>
                </a:uFill>
                <a:latin typeface="Arial"/>
                <a:ea typeface="Arial"/>
                <a:cs typeface="Arial"/>
                <a:sym typeface="Arial"/>
                <a:hlinkClick r:id="rId15"/>
              </a:rPr>
              <a:t> </a:t>
            </a:r>
            <a:r>
              <a:rPr lang="en-US" sz="1100" u="sng">
                <a:solidFill>
                  <a:schemeClr val="hlink"/>
                </a:solidFill>
                <a:latin typeface="Arial"/>
                <a:ea typeface="Arial"/>
                <a:cs typeface="Arial"/>
                <a:sym typeface="Arial"/>
                <a:hlinkClick r:id="rId16"/>
              </a:rPr>
              <a:t>https://doi.org/10.1080/09503153.2013.775236</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Semanchin Jones, Annette, and Susan Wells. “PATH/Wisconsin - Bremer Project: Preventing Placement Disruptions in Foster Care.” Literature Review. University of Minnesota School of Social Work, January 15, 2008.</a:t>
            </a:r>
            <a:r>
              <a:rPr lang="en-US" sz="1100">
                <a:solidFill>
                  <a:schemeClr val="dk1"/>
                </a:solidFill>
                <a:uFill>
                  <a:noFill/>
                </a:uFill>
                <a:latin typeface="Arial"/>
                <a:ea typeface="Arial"/>
                <a:cs typeface="Arial"/>
                <a:sym typeface="Arial"/>
                <a:hlinkClick r:id="rId17"/>
              </a:rPr>
              <a:t> </a:t>
            </a:r>
            <a:r>
              <a:rPr lang="en-US" sz="1100" u="sng">
                <a:solidFill>
                  <a:schemeClr val="hlink"/>
                </a:solidFill>
                <a:latin typeface="Arial"/>
                <a:ea typeface="Arial"/>
                <a:cs typeface="Arial"/>
                <a:sym typeface="Arial"/>
                <a:hlinkClick r:id="rId18"/>
              </a:rPr>
              <a:t>http://www.cehd.umn.edu/SSW/g-s/media/Final_report.pdf</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“Youth with Disabilities in the Foster Care System: Barriers to Success and Proposed Policy Solutions.” National Council on Disability, February 26, 2008.</a:t>
            </a:r>
            <a:r>
              <a:rPr lang="en-US" sz="1100">
                <a:solidFill>
                  <a:schemeClr val="dk1"/>
                </a:solidFill>
                <a:uFill>
                  <a:noFill/>
                </a:uFill>
                <a:latin typeface="Arial"/>
                <a:ea typeface="Arial"/>
                <a:cs typeface="Arial"/>
                <a:sym typeface="Arial"/>
                <a:hlinkClick r:id="rId19"/>
              </a:rPr>
              <a:t> </a:t>
            </a:r>
            <a:r>
              <a:rPr lang="en-US" sz="1100" u="sng">
                <a:solidFill>
                  <a:schemeClr val="hlink"/>
                </a:solidFill>
                <a:latin typeface="Arial"/>
                <a:ea typeface="Arial"/>
                <a:cs typeface="Arial"/>
                <a:sym typeface="Arial"/>
                <a:hlinkClick r:id="rId20"/>
              </a:rPr>
              <a:t>http://www.aypf.org/wp-content/uploads/2014/06/ncd96_FosterYouth_w_cover.pdf</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lnSpc>
                <a:spcPct val="135000"/>
              </a:lnSpc>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51"/>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Examples of MOOCs</a:t>
            </a:r>
            <a:endParaRPr>
              <a:solidFill>
                <a:srgbClr val="233E50"/>
              </a:solidFill>
              <a:latin typeface="Raleway"/>
              <a:ea typeface="Raleway"/>
              <a:cs typeface="Raleway"/>
              <a:sym typeface="Raleway"/>
            </a:endParaRPr>
          </a:p>
        </p:txBody>
      </p:sp>
      <p:graphicFrame>
        <p:nvGraphicFramePr>
          <p:cNvPr id="658" name="Google Shape;658;p151"/>
          <p:cNvGraphicFramePr/>
          <p:nvPr/>
        </p:nvGraphicFramePr>
        <p:xfrm>
          <a:off x="789500" y="1539925"/>
          <a:ext cx="3000000" cy="3000000"/>
        </p:xfrm>
        <a:graphic>
          <a:graphicData uri="http://schemas.openxmlformats.org/drawingml/2006/table">
            <a:tbl>
              <a:tblPr>
                <a:noFill/>
                <a:tableStyleId>{41223A1B-0240-41FE-B82D-F85BBA659268}</a:tableStyleId>
              </a:tblPr>
              <a:tblGrid>
                <a:gridCol w="1508050"/>
                <a:gridCol w="2764725"/>
                <a:gridCol w="6014225"/>
              </a:tblGrid>
              <a:tr h="381000">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Name</a:t>
                      </a:r>
                      <a:endParaRPr b="1"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Number of Courses</a:t>
                      </a:r>
                      <a:endParaRPr b="1"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Background</a:t>
                      </a:r>
                      <a:endParaRPr b="1" sz="2000">
                        <a:latin typeface="Trebuchet MS"/>
                        <a:ea typeface="Trebuchet MS"/>
                        <a:cs typeface="Trebuchet MS"/>
                        <a:sym typeface="Trebuchet MS"/>
                      </a:endParaRPr>
                    </a:p>
                  </a:txBody>
                  <a:tcPr marT="91425" marB="91425" marR="91425" marL="91425"/>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Coursera</a:t>
                      </a:r>
                      <a:endParaRPr sz="2000">
                        <a:latin typeface="Trebuchet MS"/>
                        <a:ea typeface="Trebuchet MS"/>
                        <a:cs typeface="Trebuchet MS"/>
                        <a:sym typeface="Trebuchet MS"/>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3419</a:t>
                      </a:r>
                      <a:endParaRPr sz="2000">
                        <a:latin typeface="Trebuchet MS"/>
                        <a:ea typeface="Trebuchet MS"/>
                        <a:cs typeface="Trebuchet MS"/>
                        <a:sym typeface="Trebuchet MS"/>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Launched in 2012, Coursera is currently the largest MOOC in the world</a:t>
                      </a:r>
                      <a:endParaRPr sz="2000">
                        <a:latin typeface="Trebuchet MS"/>
                        <a:ea typeface="Trebuchet MS"/>
                        <a:cs typeface="Trebuchet MS"/>
                        <a:sym typeface="Trebuchet MS"/>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edX</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2190</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Founded by Harvard and MIT in 2012, has partners with over 100 universities, including Harvard and MIT</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Harvardx</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129</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The range of online courses taught by Harvard on edX</a:t>
                      </a:r>
                      <a:endParaRPr sz="2000">
                        <a:latin typeface="Trebuchet MS"/>
                        <a:ea typeface="Trebuchet MS"/>
                        <a:cs typeface="Trebuchet MS"/>
                        <a:sym typeface="Trebuchet MS"/>
                      </a:endParaRPr>
                    </a:p>
                  </a:txBody>
                  <a:tcPr marT="91425" marB="91425" marR="91425" marL="91425">
                    <a:lnT cap="flat" cmpd="sng" w="9525">
                      <a:solidFill>
                        <a:srgbClr val="9E9E9E"/>
                      </a:solidFill>
                      <a:prstDash val="solid"/>
                      <a:round/>
                      <a:headEnd len="sm" w="sm" type="none"/>
                      <a:tailEnd len="sm" w="sm" type="none"/>
                    </a:lnT>
                  </a:tcPr>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MITx</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160</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The range of online courses taught by MIT on edX</a:t>
                      </a:r>
                      <a:endParaRPr sz="2000">
                        <a:latin typeface="Trebuchet MS"/>
                        <a:ea typeface="Trebuchet MS"/>
                        <a:cs typeface="Trebuchet MS"/>
                        <a:sym typeface="Trebuchet MS"/>
                      </a:endParaRPr>
                    </a:p>
                  </a:txBody>
                  <a:tcPr marT="91425" marB="91425" marR="91425" marL="91425"/>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Udacity</a:t>
                      </a:r>
                      <a:endParaRPr sz="2000">
                        <a:latin typeface="Trebuchet MS"/>
                        <a:ea typeface="Trebuchet MS"/>
                        <a:cs typeface="Trebuchet MS"/>
                        <a:sym typeface="Trebuchet M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226</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Udacity was created in 2011 and partners with technology companies to offer Nanodegrees that train students for specific jobs</a:t>
                      </a:r>
                      <a:endParaRPr sz="2000">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52"/>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HarvardX / MITX Summary Data</a:t>
            </a:r>
            <a:endParaRPr>
              <a:solidFill>
                <a:srgbClr val="233E50"/>
              </a:solidFill>
              <a:latin typeface="Raleway"/>
              <a:ea typeface="Raleway"/>
              <a:cs typeface="Raleway"/>
              <a:sym typeface="Raleway"/>
            </a:endParaRPr>
          </a:p>
        </p:txBody>
      </p:sp>
      <p:graphicFrame>
        <p:nvGraphicFramePr>
          <p:cNvPr id="665" name="Google Shape;665;p152"/>
          <p:cNvGraphicFramePr/>
          <p:nvPr/>
        </p:nvGraphicFramePr>
        <p:xfrm>
          <a:off x="1096525" y="2108500"/>
          <a:ext cx="3000000" cy="3000000"/>
        </p:xfrm>
        <a:graphic>
          <a:graphicData uri="http://schemas.openxmlformats.org/drawingml/2006/table">
            <a:tbl>
              <a:tblPr>
                <a:noFill/>
                <a:tableStyleId>{41223A1B-0240-41FE-B82D-F85BBA659268}</a:tableStyleId>
              </a:tblPr>
              <a:tblGrid>
                <a:gridCol w="1569975"/>
                <a:gridCol w="1879575"/>
                <a:gridCol w="1549925"/>
                <a:gridCol w="1482650"/>
                <a:gridCol w="1264125"/>
                <a:gridCol w="1573700"/>
              </a:tblGrid>
              <a:tr h="464450">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Course Category</a:t>
                      </a:r>
                      <a:endParaRPr b="1" sz="24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Participants</a:t>
                      </a:r>
                      <a:endParaRPr b="1"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Explored </a:t>
                      </a:r>
                      <a:endParaRPr b="1"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Certified</a:t>
                      </a:r>
                      <a:endParaRPr b="1"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Female</a:t>
                      </a:r>
                      <a:endParaRPr b="1"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Bachelors</a:t>
                      </a:r>
                      <a:endParaRPr b="1"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r>
              <a:tr h="867125">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STEM</a:t>
                      </a:r>
                      <a:endParaRPr sz="24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73% </a:t>
                      </a:r>
                      <a:r>
                        <a:rPr lang="en-US" sz="2400">
                          <a:solidFill>
                            <a:schemeClr val="dk1"/>
                          </a:solidFill>
                          <a:latin typeface="Trebuchet MS"/>
                          <a:ea typeface="Trebuchet MS"/>
                          <a:cs typeface="Trebuchet MS"/>
                          <a:sym typeface="Trebuchet MS"/>
                        </a:rPr>
                        <a:t>(3,234,151)</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16%</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5%</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23%</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64%</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r>
              <a:tr h="867125">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Non-STEM</a:t>
                      </a:r>
                      <a:endParaRPr sz="24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27% </a:t>
                      </a:r>
                      <a:r>
                        <a:rPr lang="en-US" sz="2400">
                          <a:solidFill>
                            <a:schemeClr val="dk1"/>
                          </a:solidFill>
                          <a:latin typeface="Trebuchet MS"/>
                          <a:ea typeface="Trebuchet MS"/>
                          <a:cs typeface="Trebuchet MS"/>
                          <a:sym typeface="Trebuchet MS"/>
                        </a:rPr>
                        <a:t>(1,215,706)</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19%</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7%</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41%</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74%</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
        <p:nvSpPr>
          <p:cNvPr id="666" name="Google Shape;666;p152"/>
          <p:cNvSpPr txBox="1"/>
          <p:nvPr/>
        </p:nvSpPr>
        <p:spPr>
          <a:xfrm>
            <a:off x="4842875" y="4876325"/>
            <a:ext cx="62526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Trebuchet MS"/>
                <a:ea typeface="Trebuchet MS"/>
                <a:cs typeface="Trebuchet MS"/>
                <a:sym typeface="Trebuchet MS"/>
              </a:rPr>
              <a:t>Data Source: HarvardX/MITX MOOC enrollment, 2012-2016</a:t>
            </a:r>
            <a:endParaRPr sz="18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153"/>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Next Steps</a:t>
            </a:r>
            <a:endParaRPr>
              <a:solidFill>
                <a:srgbClr val="233E50"/>
              </a:solidFill>
              <a:latin typeface="Raleway"/>
              <a:ea typeface="Raleway"/>
              <a:cs typeface="Raleway"/>
              <a:sym typeface="Raleway"/>
            </a:endParaRPr>
          </a:p>
        </p:txBody>
      </p:sp>
      <p:sp>
        <p:nvSpPr>
          <p:cNvPr id="673" name="Google Shape;673;p153"/>
          <p:cNvSpPr txBox="1"/>
          <p:nvPr/>
        </p:nvSpPr>
        <p:spPr>
          <a:xfrm>
            <a:off x="723300" y="1289525"/>
            <a:ext cx="10745400" cy="5319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Profile and explore additional IPEDS variables, ATES &amp; CPS surveys on certifications and licenses</a:t>
            </a:r>
            <a:endParaRPr sz="3000">
              <a:solidFill>
                <a:schemeClr val="dk1"/>
              </a:solidFill>
              <a:latin typeface="Trebuchet MS"/>
              <a:ea typeface="Trebuchet MS"/>
              <a:cs typeface="Trebuchet MS"/>
              <a:sym typeface="Trebuchet MS"/>
            </a:endParaRPr>
          </a:p>
          <a:p>
            <a:pPr indent="-419100" lvl="0" marL="4572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Explore options for data access from MOOC providers (e.g., Coursera, Udacity) and aggregators (e.g., Class Central)</a:t>
            </a:r>
            <a:endParaRPr sz="3000">
              <a:solidFill>
                <a:schemeClr val="dk1"/>
              </a:solidFill>
              <a:latin typeface="Trebuchet MS"/>
              <a:ea typeface="Trebuchet MS"/>
              <a:cs typeface="Trebuchet MS"/>
              <a:sym typeface="Trebuchet MS"/>
            </a:endParaRPr>
          </a:p>
          <a:p>
            <a:pPr indent="-419100" lvl="0" marL="4572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Statistical modeling of high school to postsecondary pathways in Virginia</a:t>
            </a:r>
            <a:endParaRPr sz="30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Complete data preparation for all high schools in Virginia</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Develop predictive and statistical models to explore factors influencing distinct pathways, including high schools’ “college-going” culture</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30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30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77" name="Shape 677"/>
        <p:cNvGrpSpPr/>
        <p:nvPr/>
      </p:nvGrpSpPr>
      <p:grpSpPr>
        <a:xfrm>
          <a:off x="0" y="0"/>
          <a:ext cx="0" cy="0"/>
          <a:chOff x="0" y="0"/>
          <a:chExt cx="0" cy="0"/>
        </a:xfrm>
      </p:grpSpPr>
      <p:sp>
        <p:nvSpPr>
          <p:cNvPr id="678" name="Google Shape;678;p154"/>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Measuring Business Innovation Using Non-Traditional Data Sources</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pic>
        <p:nvPicPr>
          <p:cNvPr id="679" name="Google Shape;679;p154"/>
          <p:cNvPicPr preferRelativeResize="0"/>
          <p:nvPr/>
        </p:nvPicPr>
        <p:blipFill rotWithShape="1">
          <a:blip r:embed="rId4">
            <a:alphaModFix/>
          </a:blip>
          <a:srcRect b="0" l="0" r="0" t="0"/>
          <a:stretch/>
        </p:blipFill>
        <p:spPr>
          <a:xfrm>
            <a:off x="4750850" y="5560127"/>
            <a:ext cx="1613100" cy="1075500"/>
          </a:xfrm>
          <a:prstGeom prst="rect">
            <a:avLst/>
          </a:prstGeom>
          <a:noFill/>
          <a:ln>
            <a:noFill/>
          </a:ln>
        </p:spPr>
      </p:pic>
      <p:sp>
        <p:nvSpPr>
          <p:cNvPr id="680" name="Google Shape;680;p154"/>
          <p:cNvSpPr txBox="1"/>
          <p:nvPr>
            <p:ph idx="1" type="subTitle"/>
          </p:nvPr>
        </p:nvSpPr>
        <p:spPr>
          <a:xfrm>
            <a:off x="212175" y="3517450"/>
            <a:ext cx="108162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a:t>
            </a:r>
            <a:endParaRPr/>
          </a:p>
          <a:p>
            <a:pPr indent="0" lvl="0" marL="0" marR="0" rtl="0" algn="l">
              <a:lnSpc>
                <a:spcPct val="80000"/>
              </a:lnSpc>
              <a:spcBef>
                <a:spcPts val="1000"/>
              </a:spcBef>
              <a:spcAft>
                <a:spcPts val="0"/>
              </a:spcAft>
              <a:buClr>
                <a:schemeClr val="dk2"/>
              </a:buClr>
              <a:buFont typeface="Arial"/>
              <a:buNone/>
            </a:pPr>
            <a:r>
              <a:rPr b="1" lang="en-US" sz="2220"/>
              <a:t>SDAL Leads: </a:t>
            </a:r>
            <a:r>
              <a:rPr lang="en-US" sz="2220"/>
              <a:t>Ian Crandell and Stephanie Shipp</a:t>
            </a:r>
            <a:endParaRPr b="1" sz="222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Fangfang Lee, E</a:t>
            </a:r>
            <a:r>
              <a:rPr lang="en-US" sz="2220"/>
              <a:t>irik Iversen, Luke Kim, Raghav Sawhney</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lang="en-US" sz="2220"/>
              <a:t>Gary Anderson, N</a:t>
            </a:r>
            <a:r>
              <a:rPr b="0" i="0" lang="en-US" sz="2220" u="none" cap="none" strike="noStrike">
                <a:solidFill>
                  <a:schemeClr val="dk2"/>
                </a:solidFill>
                <a:latin typeface="Trebuchet MS"/>
                <a:ea typeface="Trebuchet MS"/>
                <a:cs typeface="Trebuchet MS"/>
                <a:sym typeface="Trebuchet MS"/>
              </a:rPr>
              <a:t>ational Science Foundation (NSF)</a:t>
            </a:r>
            <a:br>
              <a:rPr lang="en-US" sz="2220"/>
            </a:b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5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Business Innovation in Pharma</a:t>
            </a:r>
            <a:endParaRPr b="1" i="0" sz="4000" u="none" cap="none" strike="noStrike">
              <a:solidFill>
                <a:schemeClr val="dk2"/>
              </a:solidFill>
              <a:latin typeface="Raleway"/>
              <a:ea typeface="Raleway"/>
              <a:cs typeface="Raleway"/>
              <a:sym typeface="Raleway"/>
            </a:endParaRPr>
          </a:p>
        </p:txBody>
      </p:sp>
      <p:sp>
        <p:nvSpPr>
          <p:cNvPr id="686" name="Google Shape;686;p155"/>
          <p:cNvSpPr txBox="1"/>
          <p:nvPr>
            <p:ph idx="1" type="body"/>
          </p:nvPr>
        </p:nvSpPr>
        <p:spPr>
          <a:xfrm>
            <a:off x="443750" y="1021925"/>
            <a:ext cx="6401700" cy="5116500"/>
          </a:xfrm>
          <a:prstGeom prst="rect">
            <a:avLst/>
          </a:prstGeom>
          <a:noFill/>
          <a:ln>
            <a:noFill/>
          </a:ln>
        </p:spPr>
        <p:txBody>
          <a:bodyPr anchorCtr="0" anchor="t" bIns="45700" lIns="91425" spcFirstLastPara="1" rIns="91425" wrap="square" tIns="45700">
            <a:noAutofit/>
          </a:bodyPr>
          <a:lstStyle/>
          <a:p>
            <a:pPr indent="-165100" lvl="0" marL="228600" rtl="0" algn="l">
              <a:lnSpc>
                <a:spcPct val="115000"/>
              </a:lnSpc>
              <a:spcBef>
                <a:spcPts val="500"/>
              </a:spcBef>
              <a:spcAft>
                <a:spcPts val="0"/>
              </a:spcAft>
              <a:buClr>
                <a:schemeClr val="dk2"/>
              </a:buClr>
              <a:buSzPts val="2000"/>
              <a:buFont typeface="Arial"/>
              <a:buChar char="•"/>
            </a:pPr>
            <a:r>
              <a:rPr lang="en-US" sz="2000"/>
              <a:t>Is it possible to reliably identify the incidence of </a:t>
            </a:r>
            <a:r>
              <a:rPr i="1" lang="en-US" sz="2000">
                <a:solidFill>
                  <a:srgbClr val="990000"/>
                </a:solidFill>
              </a:rPr>
              <a:t>product innovation</a:t>
            </a:r>
            <a:r>
              <a:rPr lang="en-US" sz="2000"/>
              <a:t> in particular industries, along lines of Oslo Manual definition. </a:t>
            </a:r>
            <a:endParaRPr sz="2000"/>
          </a:p>
          <a:p>
            <a:pPr indent="-165100" lvl="0" marL="228600" rtl="0" algn="l">
              <a:lnSpc>
                <a:spcPct val="80000"/>
              </a:lnSpc>
              <a:spcBef>
                <a:spcPts val="0"/>
              </a:spcBef>
              <a:spcAft>
                <a:spcPts val="0"/>
              </a:spcAft>
              <a:buClr>
                <a:schemeClr val="dk2"/>
              </a:buClr>
              <a:buSzPts val="2000"/>
              <a:buFont typeface="Arial"/>
              <a:buChar char="•"/>
            </a:pPr>
            <a:r>
              <a:rPr lang="en-US" sz="2000">
                <a:solidFill>
                  <a:srgbClr val="85200C"/>
                </a:solidFill>
              </a:rPr>
              <a:t>Pharmaceutical industry</a:t>
            </a:r>
            <a:r>
              <a:rPr lang="en-US" sz="2000"/>
              <a:t>: </a:t>
            </a:r>
            <a:endParaRPr sz="2000"/>
          </a:p>
          <a:p>
            <a:pPr indent="-203200" lvl="1" marL="685800" rtl="0" algn="l">
              <a:lnSpc>
                <a:spcPct val="80000"/>
              </a:lnSpc>
              <a:spcBef>
                <a:spcPts val="0"/>
              </a:spcBef>
              <a:spcAft>
                <a:spcPts val="0"/>
              </a:spcAft>
              <a:buSzPts val="2000"/>
              <a:buChar char="•"/>
            </a:pPr>
            <a:r>
              <a:rPr i="1" lang="en-US" sz="2000"/>
              <a:t>D</a:t>
            </a:r>
            <a:r>
              <a:rPr i="1" lang="en-US" sz="2000"/>
              <a:t>rugs and medical devices</a:t>
            </a:r>
            <a:endParaRPr i="1" sz="2000"/>
          </a:p>
          <a:p>
            <a:pPr indent="-228600" lvl="2" marL="1143000" rtl="0" algn="l">
              <a:lnSpc>
                <a:spcPct val="115000"/>
              </a:lnSpc>
              <a:spcBef>
                <a:spcPts val="0"/>
              </a:spcBef>
              <a:spcAft>
                <a:spcPts val="0"/>
              </a:spcAft>
              <a:buSzPts val="2000"/>
              <a:buChar char="•"/>
            </a:pPr>
            <a:r>
              <a:rPr i="1" lang="en-US"/>
              <a:t>NAICS </a:t>
            </a:r>
            <a:r>
              <a:rPr i="1" lang="en-US" sz="2000"/>
              <a:t>33911- Medical Equipment and Supplies Manufacturing</a:t>
            </a:r>
            <a:endParaRPr i="1" sz="2000"/>
          </a:p>
          <a:p>
            <a:pPr indent="-228600" lvl="2" marL="1143000" rtl="0" algn="l">
              <a:lnSpc>
                <a:spcPct val="100000"/>
              </a:lnSpc>
              <a:spcBef>
                <a:spcPts val="0"/>
              </a:spcBef>
              <a:spcAft>
                <a:spcPts val="0"/>
              </a:spcAft>
              <a:buSzPts val="2000"/>
              <a:buChar char="•"/>
            </a:pPr>
            <a:r>
              <a:rPr i="1" lang="en-US" sz="2000"/>
              <a:t>N</a:t>
            </a:r>
            <a:r>
              <a:rPr i="1" lang="en-US"/>
              <a:t>AICS </a:t>
            </a:r>
            <a:r>
              <a:rPr i="1" lang="en-US" sz="2000">
                <a:uFill>
                  <a:noFill/>
                </a:uFill>
                <a:hlinkClick r:id="rId3"/>
              </a:rPr>
              <a:t>32541</a:t>
            </a:r>
            <a:r>
              <a:rPr i="1" lang="en-US" sz="2000"/>
              <a:t>  - Pharmaceutical and Medicine Ma</a:t>
            </a:r>
            <a:r>
              <a:rPr i="1" lang="en-US" sz="2000"/>
              <a:t>nufacturing</a:t>
            </a:r>
            <a:endParaRPr i="1" sz="2000"/>
          </a:p>
          <a:p>
            <a:pPr indent="-165100" lvl="0" marL="228600" rtl="0" algn="l">
              <a:lnSpc>
                <a:spcPct val="115000"/>
              </a:lnSpc>
              <a:spcBef>
                <a:spcPts val="0"/>
              </a:spcBef>
              <a:spcAft>
                <a:spcPts val="0"/>
              </a:spcAft>
              <a:buClr>
                <a:schemeClr val="dk2"/>
              </a:buClr>
              <a:buSzPts val="2000"/>
              <a:buFont typeface="Arial"/>
              <a:buChar char="•"/>
            </a:pPr>
            <a:r>
              <a:rPr lang="en-US" sz="2000"/>
              <a:t> Which </a:t>
            </a:r>
            <a:r>
              <a:rPr i="1" lang="en-US" sz="2000">
                <a:solidFill>
                  <a:srgbClr val="1155CC"/>
                </a:solidFill>
              </a:rPr>
              <a:t>data sources</a:t>
            </a:r>
            <a:r>
              <a:rPr lang="en-US" sz="2000"/>
              <a:t> will allow us to quantify </a:t>
            </a:r>
            <a:r>
              <a:rPr i="1" lang="en-US" sz="2000"/>
              <a:t>more accurately</a:t>
            </a:r>
            <a:r>
              <a:rPr lang="en-US" sz="2000"/>
              <a:t> the </a:t>
            </a:r>
            <a:r>
              <a:rPr i="1" lang="en-US" sz="2000">
                <a:solidFill>
                  <a:srgbClr val="990000"/>
                </a:solidFill>
              </a:rPr>
              <a:t>number and types of new products</a:t>
            </a:r>
            <a:r>
              <a:rPr lang="en-US" sz="2000"/>
              <a:t> being introduced? (an innovation metric)</a:t>
            </a:r>
            <a:endParaRPr sz="2000"/>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FDA.gov</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Trade Journals</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Proquest </a:t>
            </a:r>
            <a:r>
              <a:rPr i="1" lang="en-US" sz="2000">
                <a:solidFill>
                  <a:srgbClr val="7030A0"/>
                </a:solidFill>
              </a:rPr>
              <a:t>Database</a:t>
            </a:r>
            <a:endParaRPr i="1" sz="2000">
              <a:solidFill>
                <a:srgbClr val="7030A0"/>
              </a:solidFill>
            </a:endParaRPr>
          </a:p>
          <a:p>
            <a:pPr indent="0" lvl="0" marL="0" marR="0" rtl="0" algn="l">
              <a:lnSpc>
                <a:spcPct val="80000"/>
              </a:lnSpc>
              <a:spcBef>
                <a:spcPts val="1000"/>
              </a:spcBef>
              <a:spcAft>
                <a:spcPts val="0"/>
              </a:spcAft>
              <a:buNone/>
            </a:pPr>
            <a:r>
              <a:t/>
            </a:r>
            <a:endParaRPr sz="2000"/>
          </a:p>
          <a:p>
            <a:pPr indent="-64135" lvl="0" marL="228600" marR="0" rtl="0" algn="l">
              <a:lnSpc>
                <a:spcPct val="80000"/>
              </a:lnSpc>
              <a:spcBef>
                <a:spcPts val="1000"/>
              </a:spcBef>
              <a:spcAft>
                <a:spcPts val="0"/>
              </a:spcAft>
              <a:buClr>
                <a:schemeClr val="dk2"/>
              </a:buClr>
              <a:buSzPts val="2590"/>
              <a:buFont typeface="Arial"/>
              <a:buNone/>
            </a:pPr>
            <a:r>
              <a:t/>
            </a:r>
            <a:endParaRPr b="0" i="0" sz="2000" u="none" cap="none" strike="noStrike">
              <a:solidFill>
                <a:schemeClr val="dk2"/>
              </a:solidFill>
              <a:latin typeface="Trebuchet MS"/>
              <a:ea typeface="Trebuchet MS"/>
              <a:cs typeface="Trebuchet MS"/>
              <a:sym typeface="Trebuchet MS"/>
            </a:endParaRPr>
          </a:p>
        </p:txBody>
      </p:sp>
      <p:pic>
        <p:nvPicPr>
          <p:cNvPr id="687" name="Google Shape;687;p155"/>
          <p:cNvPicPr preferRelativeResize="0"/>
          <p:nvPr/>
        </p:nvPicPr>
        <p:blipFill rotWithShape="1">
          <a:blip r:embed="rId4">
            <a:alphaModFix/>
          </a:blip>
          <a:srcRect b="0" l="0" r="27330" t="0"/>
          <a:stretch/>
        </p:blipFill>
        <p:spPr>
          <a:xfrm>
            <a:off x="6931925" y="1021975"/>
            <a:ext cx="4780200" cy="511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56"/>
          <p:cNvSpPr txBox="1"/>
          <p:nvPr>
            <p:ph type="title"/>
          </p:nvPr>
        </p:nvSpPr>
        <p:spPr>
          <a:xfrm>
            <a:off x="831850" y="0"/>
            <a:ext cx="112104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Source I: FDA Medical Device Databases</a:t>
            </a:r>
            <a:endParaRPr/>
          </a:p>
        </p:txBody>
      </p:sp>
      <p:sp>
        <p:nvSpPr>
          <p:cNvPr id="694" name="Google Shape;694;p156"/>
          <p:cNvSpPr txBox="1"/>
          <p:nvPr>
            <p:ph idx="1" type="body"/>
          </p:nvPr>
        </p:nvSpPr>
        <p:spPr>
          <a:xfrm>
            <a:off x="724250" y="1250575"/>
            <a:ext cx="5020500" cy="5349000"/>
          </a:xfrm>
          <a:prstGeom prst="rect">
            <a:avLst/>
          </a:prstGeom>
        </p:spPr>
        <p:txBody>
          <a:bodyPr anchorCtr="0" anchor="t" bIns="45700" lIns="91425" spcFirstLastPara="1" rIns="91425" wrap="square" tIns="45700">
            <a:noAutofit/>
          </a:bodyPr>
          <a:lstStyle/>
          <a:p>
            <a:pPr indent="-381000" lvl="0" marL="457200" rtl="0" algn="l">
              <a:spcBef>
                <a:spcPts val="1100"/>
              </a:spcBef>
              <a:spcAft>
                <a:spcPts val="0"/>
              </a:spcAft>
              <a:buSzPts val="2400"/>
              <a:buChar char="●"/>
            </a:pPr>
            <a:r>
              <a:rPr lang="en-US"/>
              <a:t>Databases: </a:t>
            </a:r>
            <a:endParaRPr/>
          </a:p>
          <a:p>
            <a:pPr indent="-355600" lvl="1" marL="914400" rtl="0" algn="l">
              <a:spcBef>
                <a:spcPts val="0"/>
              </a:spcBef>
              <a:spcAft>
                <a:spcPts val="0"/>
              </a:spcAft>
              <a:buSzPts val="2000"/>
              <a:buChar char="○"/>
            </a:pPr>
            <a:r>
              <a:rPr lang="en-US"/>
              <a:t>Medical devices are classified by the amount of risk (class I, II, III)</a:t>
            </a:r>
            <a:endParaRPr/>
          </a:p>
          <a:p>
            <a:pPr indent="-355600" lvl="1" marL="914400" rtl="0" algn="l">
              <a:spcBef>
                <a:spcPts val="0"/>
              </a:spcBef>
              <a:spcAft>
                <a:spcPts val="0"/>
              </a:spcAft>
              <a:buSzPts val="2000"/>
              <a:buChar char="○"/>
            </a:pPr>
            <a:r>
              <a:rPr lang="en-US"/>
              <a:t>PMA, 510(k), HDE</a:t>
            </a:r>
            <a:endParaRPr/>
          </a:p>
          <a:p>
            <a:pPr indent="-381000" lvl="0" marL="457200" rtl="0" algn="l">
              <a:spcBef>
                <a:spcPts val="0"/>
              </a:spcBef>
              <a:spcAft>
                <a:spcPts val="0"/>
              </a:spcAft>
              <a:buSzPts val="2400"/>
              <a:buChar char="●"/>
            </a:pPr>
            <a:r>
              <a:rPr lang="en-US"/>
              <a:t>Collection</a:t>
            </a:r>
            <a:endParaRPr/>
          </a:p>
          <a:p>
            <a:pPr indent="-355600" lvl="1" marL="914400" rtl="0" algn="l">
              <a:spcBef>
                <a:spcPts val="0"/>
              </a:spcBef>
              <a:spcAft>
                <a:spcPts val="0"/>
              </a:spcAft>
              <a:buSzPts val="2000"/>
              <a:buChar char="○"/>
            </a:pPr>
            <a:r>
              <a:rPr lang="en-US"/>
              <a:t>Scraped and downloaded data through API and database portal</a:t>
            </a:r>
            <a:endParaRPr/>
          </a:p>
          <a:p>
            <a:pPr indent="-355600" lvl="1" marL="914400" rtl="0" algn="l">
              <a:spcBef>
                <a:spcPts val="0"/>
              </a:spcBef>
              <a:spcAft>
                <a:spcPts val="0"/>
              </a:spcAft>
              <a:buSzPts val="2000"/>
              <a:buChar char="○"/>
            </a:pPr>
            <a:r>
              <a:rPr lang="en-US"/>
              <a:t>Main target: </a:t>
            </a:r>
            <a:endParaRPr/>
          </a:p>
          <a:p>
            <a:pPr indent="-349250" lvl="2" marL="1371600" rtl="0" algn="l">
              <a:spcBef>
                <a:spcPts val="0"/>
              </a:spcBef>
              <a:spcAft>
                <a:spcPts val="0"/>
              </a:spcAft>
              <a:buSzPts val="1900"/>
              <a:buChar char="■"/>
            </a:pPr>
            <a:r>
              <a:rPr lang="en-US"/>
              <a:t>applicant- company &amp; lab names</a:t>
            </a:r>
            <a:endParaRPr/>
          </a:p>
          <a:p>
            <a:pPr indent="-349250" lvl="2" marL="1371600" rtl="0" algn="l">
              <a:spcBef>
                <a:spcPts val="0"/>
              </a:spcBef>
              <a:spcAft>
                <a:spcPts val="0"/>
              </a:spcAft>
              <a:buSzPts val="1900"/>
              <a:buChar char="■"/>
            </a:pPr>
            <a:r>
              <a:rPr lang="en-US"/>
              <a:t>approved date</a:t>
            </a:r>
            <a:endParaRPr/>
          </a:p>
          <a:p>
            <a:pPr indent="-349250" lvl="2" marL="1371600" rtl="0" algn="l">
              <a:spcBef>
                <a:spcPts val="0"/>
              </a:spcBef>
              <a:spcAft>
                <a:spcPts val="0"/>
              </a:spcAft>
              <a:buSzPts val="1900"/>
              <a:buChar char="■"/>
            </a:pPr>
            <a:r>
              <a:rPr lang="en-US"/>
              <a:t>device name</a:t>
            </a:r>
            <a:endParaRPr/>
          </a:p>
          <a:p>
            <a:pPr indent="-381000" lvl="0" marL="457200" rtl="0" algn="l">
              <a:spcBef>
                <a:spcPts val="0"/>
              </a:spcBef>
              <a:spcAft>
                <a:spcPts val="0"/>
              </a:spcAft>
              <a:buSzPts val="2400"/>
              <a:buChar char="●"/>
            </a:pPr>
            <a:r>
              <a:rPr lang="en-US"/>
              <a:t>Challenges</a:t>
            </a:r>
            <a:endParaRPr/>
          </a:p>
          <a:p>
            <a:pPr indent="-355600" lvl="1" marL="914400" rtl="0" algn="l">
              <a:spcBef>
                <a:spcPts val="0"/>
              </a:spcBef>
              <a:spcAft>
                <a:spcPts val="0"/>
              </a:spcAft>
              <a:buSzPts val="2000"/>
              <a:buChar char="○"/>
            </a:pPr>
            <a:r>
              <a:rPr lang="en-US"/>
              <a:t>Multiple classifications and acquiring definitions of variables and decision codes</a:t>
            </a:r>
            <a:endParaRPr/>
          </a:p>
          <a:p>
            <a:pPr indent="0" lvl="0" marL="0" rtl="0" algn="l">
              <a:spcBef>
                <a:spcPts val="1100"/>
              </a:spcBef>
              <a:spcAft>
                <a:spcPts val="0"/>
              </a:spcAft>
              <a:buNone/>
            </a:pPr>
            <a:r>
              <a:t/>
            </a:r>
            <a:endParaRPr/>
          </a:p>
        </p:txBody>
      </p:sp>
      <p:graphicFrame>
        <p:nvGraphicFramePr>
          <p:cNvPr id="695" name="Google Shape;695;p156"/>
          <p:cNvGraphicFramePr/>
          <p:nvPr/>
        </p:nvGraphicFramePr>
        <p:xfrm>
          <a:off x="5974825" y="1823310"/>
          <a:ext cx="3000000" cy="3000000"/>
        </p:xfrm>
        <a:graphic>
          <a:graphicData uri="http://schemas.openxmlformats.org/drawingml/2006/table">
            <a:tbl>
              <a:tblPr>
                <a:noFill/>
                <a:tableStyleId>{AD742C77-DA78-484A-BD97-E22ACDB3CC9B}</a:tableStyleId>
              </a:tblPr>
              <a:tblGrid>
                <a:gridCol w="1086850"/>
                <a:gridCol w="1389450"/>
                <a:gridCol w="1389450"/>
                <a:gridCol w="638325"/>
                <a:gridCol w="459200"/>
                <a:gridCol w="1104150"/>
              </a:tblGrid>
              <a:tr h="664775">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variable names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Description</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Values (examples)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missing values (%)</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uniqueness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 of items within target date range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8250">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applicant</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Company name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LivaNova USA, Inc., St. Jude Medical</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284</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Clr>
                          <a:schemeClr val="dk1"/>
                        </a:buClr>
                        <a:buSzPts val="1100"/>
                        <a:buFont typeface="Arial"/>
                        <a:buNone/>
                      </a:pPr>
                      <a:r>
                        <a:rPr lang="en-US" sz="1100">
                          <a:solidFill>
                            <a:schemeClr val="dk1"/>
                          </a:solidFill>
                          <a:latin typeface="Trebuchet MS"/>
                          <a:ea typeface="Trebuchet MS"/>
                          <a:cs typeface="Trebuchet MS"/>
                          <a:sym typeface="Trebuchet MS"/>
                        </a:rPr>
                        <a:t>6986</a:t>
                      </a:r>
                      <a:endParaRPr>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8250">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decision_date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date for the decision made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2013-04-06</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755</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33475">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trade_name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name of the device used for sales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MICRA, VITREON(R), ABBOTT REALTIME HBV</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3968</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696" name="Google Shape;696;p156"/>
          <p:cNvSpPr txBox="1"/>
          <p:nvPr/>
        </p:nvSpPr>
        <p:spPr>
          <a:xfrm>
            <a:off x="5974825" y="1391075"/>
            <a:ext cx="30135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999999"/>
                </a:solidFill>
                <a:latin typeface="Trebuchet MS"/>
                <a:ea typeface="Trebuchet MS"/>
                <a:cs typeface="Trebuchet MS"/>
                <a:sym typeface="Trebuchet MS"/>
              </a:rPr>
              <a:t>PMA Data Profiles example</a:t>
            </a:r>
            <a:endParaRPr sz="1800">
              <a:solidFill>
                <a:srgbClr val="999999"/>
              </a:solidFill>
              <a:latin typeface="Trebuchet MS"/>
              <a:ea typeface="Trebuchet MS"/>
              <a:cs typeface="Trebuchet MS"/>
              <a:sym typeface="Trebuchet MS"/>
            </a:endParaRPr>
          </a:p>
        </p:txBody>
      </p:sp>
      <p:sp>
        <p:nvSpPr>
          <p:cNvPr id="697" name="Google Shape;697;p156"/>
          <p:cNvSpPr txBox="1"/>
          <p:nvPr/>
        </p:nvSpPr>
        <p:spPr>
          <a:xfrm>
            <a:off x="6422975" y="5000200"/>
            <a:ext cx="3417600" cy="10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Trebuchet MS"/>
                <a:ea typeface="Trebuchet MS"/>
                <a:cs typeface="Trebuchet MS"/>
                <a:sym typeface="Trebuchet MS"/>
              </a:rPr>
              <a:t>Links to the csv files</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AutoNum type="arabicPeriod"/>
            </a:pPr>
            <a:r>
              <a:rPr lang="en-US" sz="1600" u="sng">
                <a:solidFill>
                  <a:schemeClr val="hlink"/>
                </a:solidFill>
                <a:latin typeface="Trebuchet MS"/>
                <a:ea typeface="Trebuchet MS"/>
                <a:cs typeface="Trebuchet MS"/>
                <a:sym typeface="Trebuchet MS"/>
                <a:hlinkClick r:id="rId3"/>
              </a:rPr>
              <a:t>pma</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AutoNum type="arabicPeriod"/>
            </a:pPr>
            <a:r>
              <a:rPr lang="en-US" sz="1600" u="sng">
                <a:solidFill>
                  <a:schemeClr val="hlink"/>
                </a:solidFill>
                <a:latin typeface="Trebuchet MS"/>
                <a:ea typeface="Trebuchet MS"/>
                <a:cs typeface="Trebuchet MS"/>
                <a:sym typeface="Trebuchet MS"/>
                <a:hlinkClick r:id="rId4"/>
              </a:rPr>
              <a:t>510(k)</a:t>
            </a:r>
            <a:endParaRPr sz="1600">
              <a:latin typeface="Trebuchet MS"/>
              <a:ea typeface="Trebuchet MS"/>
              <a:cs typeface="Trebuchet MS"/>
              <a:sym typeface="Trebuchet MS"/>
            </a:endParaRPr>
          </a:p>
          <a:p>
            <a:pPr indent="-330200" lvl="0" marL="457200" rtl="0" algn="l">
              <a:spcBef>
                <a:spcPts val="0"/>
              </a:spcBef>
              <a:spcAft>
                <a:spcPts val="0"/>
              </a:spcAft>
              <a:buSzPts val="1600"/>
              <a:buFont typeface="Trebuchet MS"/>
              <a:buAutoNum type="arabicPeriod"/>
            </a:pPr>
            <a:r>
              <a:rPr lang="en-US" sz="1600" u="sng">
                <a:solidFill>
                  <a:schemeClr val="hlink"/>
                </a:solidFill>
                <a:latin typeface="Trebuchet MS"/>
                <a:ea typeface="Trebuchet MS"/>
                <a:cs typeface="Trebuchet MS"/>
                <a:sym typeface="Trebuchet MS"/>
                <a:hlinkClick r:id="rId5"/>
              </a:rPr>
              <a:t>hde</a:t>
            </a:r>
            <a:endParaRPr sz="1600">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graphicFrame>
        <p:nvGraphicFramePr>
          <p:cNvPr id="566" name="Google Shape;566;p139"/>
          <p:cNvGraphicFramePr/>
          <p:nvPr/>
        </p:nvGraphicFramePr>
        <p:xfrm>
          <a:off x="-8" y="0"/>
          <a:ext cx="3000000" cy="3000000"/>
        </p:xfrm>
        <a:graphic>
          <a:graphicData uri="http://schemas.openxmlformats.org/drawingml/2006/table">
            <a:tbl>
              <a:tblPr>
                <a:noFill/>
                <a:tableStyleId>{AD742C77-DA78-484A-BD97-E22ACDB3CC9B}</a:tableStyleId>
              </a:tblPr>
              <a:tblGrid>
                <a:gridCol w="660875"/>
                <a:gridCol w="983675"/>
                <a:gridCol w="2818600"/>
                <a:gridCol w="1539800"/>
                <a:gridCol w="1677450"/>
                <a:gridCol w="772550"/>
                <a:gridCol w="1054925"/>
                <a:gridCol w="687525"/>
                <a:gridCol w="1634975"/>
              </a:tblGrid>
              <a:tr h="569925">
                <a:tc>
                  <a:txBody>
                    <a:bodyPr>
                      <a:noAutofit/>
                    </a:bodyPr>
                    <a:lstStyle/>
                    <a:p>
                      <a:pPr indent="0" lvl="0" marL="0" rtl="0" algn="l">
                        <a:lnSpc>
                          <a:spcPct val="115000"/>
                        </a:lnSpc>
                        <a:spcBef>
                          <a:spcPts val="0"/>
                        </a:spcBef>
                        <a:spcAft>
                          <a:spcPts val="0"/>
                        </a:spcAft>
                        <a:buNone/>
                      </a:pPr>
                      <a:r>
                        <a:rPr b="1" lang="en-US" sz="1000"/>
                        <a:t>time set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ref.</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Project Title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Sponsoring Agency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Point(s) of Contact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Lead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SDAL Team</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Fellow(s)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solidFill>
                            <a:schemeClr val="dk1"/>
                          </a:solidFill>
                        </a:rPr>
                        <a:t>Alumni &amp; Students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497875">
                <a:tc>
                  <a:txBody>
                    <a:bodyPr>
                      <a:noAutofit/>
                    </a:bodyPr>
                    <a:lstStyle/>
                    <a:p>
                      <a:pPr indent="0" lvl="0" marL="0" rtl="0" algn="l">
                        <a:lnSpc>
                          <a:spcPct val="115000"/>
                        </a:lnSpc>
                        <a:spcBef>
                          <a:spcPts val="0"/>
                        </a:spcBef>
                        <a:spcAft>
                          <a:spcPts val="0"/>
                        </a:spcAft>
                        <a:buNone/>
                      </a:pPr>
                      <a:r>
                        <a:rPr b="1" lang="en-US" sz="1000"/>
                        <a:t>9:15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STEM</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STEM Pathways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NCSES, NSF</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21A685"/>
                          </a:solidFill>
                        </a:rPr>
                        <a:t>Karen Hamrick, NCSES</a:t>
                      </a:r>
                      <a:endParaRPr sz="1000">
                        <a:solidFill>
                          <a:srgbClr val="21A685"/>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Bianica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Ian, Sallie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Emily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Hannah and Raghav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9:30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Business Innovation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Measuring Business Innovation Using Non-Traditional Data Sources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NCSES, NSF</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Gary Anderson, NCSES</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Fangfang</a:t>
                      </a:r>
                      <a:endParaRPr sz="1000"/>
                    </a:p>
                    <a:p>
                      <a:pPr indent="0" lvl="0" marL="0" rtl="0" algn="l">
                        <a:lnSpc>
                          <a:spcPct val="115000"/>
                        </a:lnSpc>
                        <a:spcBef>
                          <a:spcPts val="0"/>
                        </a:spcBef>
                        <a:spcAft>
                          <a:spcPts val="0"/>
                        </a:spcAft>
                        <a:buNone/>
                      </a:pPr>
                      <a:r>
                        <a:rPr lang="en-US" sz="1000"/>
                        <a:t>Bayoan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Eirik, Raghav, and Luke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9:45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OSS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Measuring the Scope and Impact of Open Source Software Innovation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NCSES, NSF</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Carol Robbins, NCSES</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Daniel, 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Bayoan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Hannah, Eirik and Keren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10:00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VT Metrics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New Metrics for Assessing Virginia Tech Student Success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VT Office of Academic Decision Support</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Ken Smith, VT Vice Provost</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Sallie, 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Devika</a:t>
                      </a:r>
                      <a:endParaRPr sz="1000"/>
                    </a:p>
                    <a:p>
                      <a:pPr indent="0" lvl="0" marL="0" rtl="0" algn="l">
                        <a:lnSpc>
                          <a:spcPct val="115000"/>
                        </a:lnSpc>
                        <a:spcBef>
                          <a:spcPts val="0"/>
                        </a:spcBef>
                        <a:spcAft>
                          <a:spcPts val="0"/>
                        </a:spcAft>
                        <a:buNone/>
                      </a:pPr>
                      <a:r>
                        <a:rPr lang="en-US" sz="1000"/>
                        <a:t>Davon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Jay </a:t>
                      </a:r>
                      <a:r>
                        <a:rPr lang="en-US" sz="1000"/>
                        <a:t>and Doug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10:15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VCE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VCE Community Dashboard</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Virginia Cooperative Extension (VCE)</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Michael Lambur, Associate Director, Program Development</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Devika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Cory and Luke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10:30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ARI2</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Community Embeddedness of Army Soldiers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ARI</a:t>
                      </a:r>
                      <a:r>
                        <a:rPr lang="en-US" sz="1000"/>
                        <a:t> (Social and Behavioral Sciences)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Kelly Erin, Joel Thurston, and Nathaniel Ratcliff, ARI</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Josh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Vicki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Emily</a:t>
                      </a:r>
                      <a:endParaRPr sz="1000"/>
                    </a:p>
                    <a:p>
                      <a:pPr indent="0" lvl="0" marL="0" rtl="0" algn="l">
                        <a:lnSpc>
                          <a:spcPct val="115000"/>
                        </a:lnSpc>
                        <a:spcBef>
                          <a:spcPts val="0"/>
                        </a:spcBef>
                        <a:spcAft>
                          <a:spcPts val="0"/>
                        </a:spcAft>
                        <a:buNone/>
                      </a:pPr>
                      <a:r>
                        <a:rPr lang="en-US" sz="1000"/>
                        <a:t>Daniel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Megan and Kelsey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7875">
                <a:tc>
                  <a:txBody>
                    <a:bodyPr>
                      <a:noAutofit/>
                    </a:bodyPr>
                    <a:lstStyle/>
                    <a:p>
                      <a:pPr indent="0" lvl="0" marL="0" rtl="0" algn="l">
                        <a:lnSpc>
                          <a:spcPct val="115000"/>
                        </a:lnSpc>
                        <a:spcBef>
                          <a:spcPts val="0"/>
                        </a:spcBef>
                        <a:spcAft>
                          <a:spcPts val="0"/>
                        </a:spcAft>
                        <a:buNone/>
                      </a:pPr>
                      <a:r>
                        <a:rPr b="1" lang="en-US" sz="1000"/>
                        <a:t>10:45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Roanoke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Create Community-Scapes for City of Roanoke and Allegheny Valley Regions in VA</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Roanoke Valley Alleghany Regional Commission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Wayne Strickland, RVARC</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Vicki, Josh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Davon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Eirik, Doug and Cory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11:00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CPN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Arlington Equity Composite Indicators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Community Progress Network</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Nathanial Root, Jose Quinonez, and Cheryl Ramp, CPN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Vicki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Josh, 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Davon</a:t>
                      </a:r>
                      <a:endParaRPr sz="1000"/>
                    </a:p>
                    <a:p>
                      <a:pPr indent="0" lvl="0" marL="0" rtl="0" algn="l">
                        <a:lnSpc>
                          <a:spcPct val="115000"/>
                        </a:lnSpc>
                        <a:spcBef>
                          <a:spcPts val="0"/>
                        </a:spcBef>
                        <a:spcAft>
                          <a:spcPts val="0"/>
                        </a:spcAft>
                        <a:buNone/>
                      </a:pPr>
                      <a:r>
                        <a:rPr lang="en-US" sz="1000"/>
                        <a:t>Devika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Jay </a:t>
                      </a:r>
                      <a:r>
                        <a:rPr lang="en-US" sz="1000"/>
                        <a:t>and Armi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11:15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DHS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DHS Data Linkage &amp; Characterization Phase II</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Arlington County Department of Human Services (DHS)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Martha Coello, IT Manager, Finance and Information Systems Division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Fangfang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Keren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7875">
                <a:tc>
                  <a:txBody>
                    <a:bodyPr>
                      <a:noAutofit/>
                    </a:bodyPr>
                    <a:lstStyle/>
                    <a:p>
                      <a:pPr indent="0" lvl="0" marL="0" rtl="0" algn="l">
                        <a:lnSpc>
                          <a:spcPct val="115000"/>
                        </a:lnSpc>
                        <a:spcBef>
                          <a:spcPts val="0"/>
                        </a:spcBef>
                        <a:spcAft>
                          <a:spcPts val="0"/>
                        </a:spcAft>
                        <a:buNone/>
                      </a:pPr>
                      <a:r>
                        <a:rPr b="1" lang="en-US" sz="1000"/>
                        <a:t>11:30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ACPD</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Alcohol-Related Crime Reduction Strategies for Restaurants and Nightlife in Arlington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Arlington County Police Department (ACPD)</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Dimitrios Mastoras, ACPD Bruce Benson, ACPD Niki Levy, ACPD</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 Sallie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Bayoan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Hannah, Kelsey, and Alexa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2025">
                <a:tc>
                  <a:txBody>
                    <a:bodyPr>
                      <a:noAutofit/>
                    </a:bodyPr>
                    <a:lstStyle/>
                    <a:p>
                      <a:pPr indent="0" lvl="0" marL="0" rtl="0" algn="l">
                        <a:lnSpc>
                          <a:spcPct val="115000"/>
                        </a:lnSpc>
                        <a:spcBef>
                          <a:spcPts val="0"/>
                        </a:spcBef>
                        <a:spcAft>
                          <a:spcPts val="0"/>
                        </a:spcAft>
                        <a:buNone/>
                      </a:pPr>
                      <a:r>
                        <a:rPr b="1" lang="en-US" sz="1000"/>
                        <a:t>11:45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VDSS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Fitness of VDSS Administrative Data Sources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Virginia Department of Social Services (VDSS)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Jeff Price, VDSS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Daniel</a:t>
                      </a:r>
                      <a:endParaRPr sz="1000"/>
                    </a:p>
                    <a:p>
                      <a:pPr indent="0" lvl="0" marL="0" rtl="0" algn="l">
                        <a:lnSpc>
                          <a:spcPct val="115000"/>
                        </a:lnSpc>
                        <a:spcBef>
                          <a:spcPts val="0"/>
                        </a:spcBef>
                        <a:spcAft>
                          <a:spcPts val="0"/>
                        </a:spcAft>
                        <a:buNone/>
                      </a:pPr>
                      <a:r>
                        <a:rPr lang="en-US" sz="1000"/>
                        <a:t>Fangfang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Megan and Alexa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12:00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UMFS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Foster Parent Recruitment and Disruptions in Foster Care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United Methodist Foster Services (UMFS)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Nancy Campos, UMFS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Josh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Daniel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Armi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57"/>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Analysis: FDA Databases</a:t>
            </a:r>
            <a:endParaRPr/>
          </a:p>
        </p:txBody>
      </p:sp>
      <p:sp>
        <p:nvSpPr>
          <p:cNvPr id="704" name="Google Shape;704;p157"/>
          <p:cNvSpPr txBox="1"/>
          <p:nvPr>
            <p:ph idx="1" type="body"/>
          </p:nvPr>
        </p:nvSpPr>
        <p:spPr>
          <a:xfrm>
            <a:off x="307075" y="1327325"/>
            <a:ext cx="3006900" cy="52338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FDA:</a:t>
            </a:r>
            <a:endParaRPr/>
          </a:p>
          <a:p>
            <a:pPr indent="0" lvl="0" marL="0" rtl="0" algn="l">
              <a:spcBef>
                <a:spcPts val="1100"/>
              </a:spcBef>
              <a:spcAft>
                <a:spcPts val="0"/>
              </a:spcAft>
              <a:buNone/>
            </a:pPr>
            <a:r>
              <a:rPr lang="en-US"/>
              <a:t>Medical Devices</a:t>
            </a:r>
            <a:endParaRPr/>
          </a:p>
          <a:p>
            <a:pPr indent="-381000" lvl="0" marL="457200" rtl="0" algn="l">
              <a:spcBef>
                <a:spcPts val="1100"/>
              </a:spcBef>
              <a:spcAft>
                <a:spcPts val="0"/>
              </a:spcAft>
              <a:buSzPts val="2400"/>
              <a:buChar char="●"/>
            </a:pPr>
            <a:r>
              <a:rPr lang="en-US"/>
              <a:t>Analysis</a:t>
            </a:r>
            <a:endParaRPr/>
          </a:p>
          <a:p>
            <a:pPr indent="-342900" lvl="1" marL="914400" rtl="0" algn="l">
              <a:spcBef>
                <a:spcPts val="0"/>
              </a:spcBef>
              <a:spcAft>
                <a:spcPts val="0"/>
              </a:spcAft>
              <a:buSzPts val="1800"/>
              <a:buChar char="○"/>
            </a:pPr>
            <a:r>
              <a:rPr lang="en-US" sz="1800"/>
              <a:t>Completeness, Uniqueness, and top leading companies that produce medical devices</a:t>
            </a:r>
            <a:endParaRPr sz="1800"/>
          </a:p>
          <a:p>
            <a:pPr indent="-381000" lvl="0" marL="457200" rtl="0" algn="l">
              <a:spcBef>
                <a:spcPts val="0"/>
              </a:spcBef>
              <a:spcAft>
                <a:spcPts val="0"/>
              </a:spcAft>
              <a:buSzPts val="2400"/>
              <a:buChar char="●"/>
            </a:pPr>
            <a:r>
              <a:rPr lang="en-US"/>
              <a:t>Next Steps</a:t>
            </a:r>
            <a:endParaRPr/>
          </a:p>
          <a:p>
            <a:pPr indent="-355600" lvl="1" marL="914400" rtl="0" algn="l">
              <a:spcBef>
                <a:spcPts val="0"/>
              </a:spcBef>
              <a:spcAft>
                <a:spcPts val="0"/>
              </a:spcAft>
              <a:buSzPts val="2000"/>
              <a:buChar char="○"/>
            </a:pPr>
            <a:r>
              <a:rPr lang="en-US" sz="1800"/>
              <a:t>Analyze the rest of database results</a:t>
            </a:r>
            <a:endParaRPr sz="1800"/>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pic>
        <p:nvPicPr>
          <p:cNvPr id="705" name="Google Shape;705;p157"/>
          <p:cNvPicPr preferRelativeResize="0"/>
          <p:nvPr/>
        </p:nvPicPr>
        <p:blipFill>
          <a:blip r:embed="rId4">
            <a:alphaModFix/>
          </a:blip>
          <a:stretch>
            <a:fillRect/>
          </a:stretch>
        </p:blipFill>
        <p:spPr>
          <a:xfrm>
            <a:off x="3250300" y="1098900"/>
            <a:ext cx="8852151" cy="568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58"/>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Source II:</a:t>
            </a:r>
            <a:r>
              <a:rPr lang="en-US"/>
              <a:t> Trade Journals</a:t>
            </a:r>
            <a:endParaRPr/>
          </a:p>
        </p:txBody>
      </p:sp>
      <p:sp>
        <p:nvSpPr>
          <p:cNvPr id="712" name="Google Shape;712;p158"/>
          <p:cNvSpPr txBox="1"/>
          <p:nvPr>
            <p:ph idx="1" type="body"/>
          </p:nvPr>
        </p:nvSpPr>
        <p:spPr>
          <a:xfrm>
            <a:off x="724250" y="1250577"/>
            <a:ext cx="10515600" cy="48393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1100"/>
              </a:spcBef>
              <a:spcAft>
                <a:spcPts val="0"/>
              </a:spcAft>
              <a:buSzPts val="2400"/>
              <a:buChar char="❖"/>
            </a:pPr>
            <a:r>
              <a:rPr lang="en-US"/>
              <a:t>Drugs</a:t>
            </a:r>
            <a:endParaRPr/>
          </a:p>
          <a:p>
            <a:pPr indent="-381000" lvl="1" marL="914400" rtl="0" algn="l">
              <a:lnSpc>
                <a:spcPct val="150000"/>
              </a:lnSpc>
              <a:spcBef>
                <a:spcPts val="0"/>
              </a:spcBef>
              <a:spcAft>
                <a:spcPts val="0"/>
              </a:spcAft>
              <a:buSzPts val="2400"/>
              <a:buChar char="➢"/>
            </a:pPr>
            <a:r>
              <a:rPr lang="en-US" sz="2400"/>
              <a:t>Pharmacy Times (‘17)</a:t>
            </a:r>
            <a:endParaRPr sz="2400"/>
          </a:p>
          <a:p>
            <a:pPr indent="-381000" lvl="1" marL="914400" rtl="0" algn="l">
              <a:lnSpc>
                <a:spcPct val="150000"/>
              </a:lnSpc>
              <a:spcBef>
                <a:spcPts val="0"/>
              </a:spcBef>
              <a:spcAft>
                <a:spcPts val="0"/>
              </a:spcAft>
              <a:buSzPts val="2400"/>
              <a:buChar char="➢"/>
            </a:pPr>
            <a:r>
              <a:rPr lang="en-US" sz="2400"/>
              <a:t>Pharmacy Today (‘17)</a:t>
            </a:r>
            <a:endParaRPr sz="2400"/>
          </a:p>
          <a:p>
            <a:pPr indent="-381000" lvl="0" marL="457200" rtl="0" algn="l">
              <a:lnSpc>
                <a:spcPct val="150000"/>
              </a:lnSpc>
              <a:spcBef>
                <a:spcPts val="0"/>
              </a:spcBef>
              <a:spcAft>
                <a:spcPts val="0"/>
              </a:spcAft>
              <a:buSzPts val="2400"/>
              <a:buChar char="❖"/>
            </a:pPr>
            <a:r>
              <a:rPr lang="en-US"/>
              <a:t>Medical Devices</a:t>
            </a:r>
            <a:endParaRPr/>
          </a:p>
          <a:p>
            <a:pPr indent="-381000" lvl="1" marL="914400" rtl="0" algn="l">
              <a:lnSpc>
                <a:spcPct val="150000"/>
              </a:lnSpc>
              <a:spcBef>
                <a:spcPts val="0"/>
              </a:spcBef>
              <a:spcAft>
                <a:spcPts val="0"/>
              </a:spcAft>
              <a:buSzPts val="2400"/>
              <a:buChar char="➢"/>
            </a:pPr>
            <a:r>
              <a:rPr lang="en-US" sz="2400"/>
              <a:t>Surgical Products</a:t>
            </a:r>
            <a:endParaRPr sz="2400"/>
          </a:p>
          <a:p>
            <a:pPr indent="-381000" lvl="1" marL="914400" rtl="0" algn="l">
              <a:lnSpc>
                <a:spcPct val="150000"/>
              </a:lnSpc>
              <a:spcBef>
                <a:spcPts val="0"/>
              </a:spcBef>
              <a:spcAft>
                <a:spcPts val="0"/>
              </a:spcAft>
              <a:buSzPts val="2400"/>
              <a:buChar char="➢"/>
            </a:pPr>
            <a:r>
              <a:rPr lang="en-US" sz="2400"/>
              <a:t>Medical Design Briefs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59"/>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a:t>
            </a:r>
            <a:r>
              <a:rPr lang="en-US" sz="3600">
                <a:solidFill>
                  <a:srgbClr val="233E50"/>
                </a:solidFill>
                <a:latin typeface="Raleway"/>
                <a:ea typeface="Raleway"/>
                <a:cs typeface="Raleway"/>
                <a:sym typeface="Raleway"/>
              </a:rPr>
              <a:t>Surgical Products Magazine</a:t>
            </a:r>
            <a:endParaRPr sz="3600">
              <a:solidFill>
                <a:srgbClr val="233E50"/>
              </a:solidFill>
              <a:latin typeface="Raleway"/>
              <a:ea typeface="Raleway"/>
              <a:cs typeface="Raleway"/>
              <a:sym typeface="Raleway"/>
            </a:endParaRPr>
          </a:p>
        </p:txBody>
      </p:sp>
      <p:sp>
        <p:nvSpPr>
          <p:cNvPr id="719" name="Google Shape;719;p159"/>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9"/>
          <p:cNvSpPr txBox="1"/>
          <p:nvPr/>
        </p:nvSpPr>
        <p:spPr>
          <a:xfrm>
            <a:off x="896925" y="949350"/>
            <a:ext cx="4159500" cy="54642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1000"/>
              </a:spcBef>
              <a:spcAft>
                <a:spcPts val="0"/>
              </a:spcAft>
              <a:buSzPts val="2000"/>
              <a:buFont typeface="Trebuchet MS"/>
              <a:buChar char="❖"/>
            </a:pPr>
            <a:r>
              <a:rPr lang="en-US" sz="2000">
                <a:latin typeface="Trebuchet MS"/>
                <a:ea typeface="Trebuchet MS"/>
                <a:cs typeface="Trebuchet MS"/>
                <a:sym typeface="Trebuchet MS"/>
              </a:rPr>
              <a:t>Surgical Products Magazine</a:t>
            </a:r>
            <a:endParaRPr sz="2000">
              <a:latin typeface="Trebuchet MS"/>
              <a:ea typeface="Trebuchet MS"/>
              <a:cs typeface="Trebuchet MS"/>
              <a:sym typeface="Trebuchet MS"/>
            </a:endParaRPr>
          </a:p>
          <a:p>
            <a:pPr indent="-355600" lvl="1" marL="9144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Description: </a:t>
            </a:r>
            <a:endParaRPr sz="2000">
              <a:solidFill>
                <a:srgbClr val="888888"/>
              </a:solidFill>
              <a:latin typeface="Trebuchet MS"/>
              <a:ea typeface="Trebuchet MS"/>
              <a:cs typeface="Trebuchet MS"/>
              <a:sym typeface="Trebuchet MS"/>
            </a:endParaRPr>
          </a:p>
          <a:p>
            <a:pPr indent="-355600" lvl="2" marL="13716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An online medical device trade journals featuring</a:t>
            </a:r>
            <a:endParaRPr sz="20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2000">
                <a:solidFill>
                  <a:srgbClr val="888888"/>
                </a:solidFill>
                <a:latin typeface="Trebuchet MS"/>
                <a:ea typeface="Trebuchet MS"/>
                <a:cs typeface="Trebuchet MS"/>
                <a:sym typeface="Trebuchet MS"/>
              </a:rPr>
              <a:t>different categories of medical devices</a:t>
            </a:r>
            <a:endParaRPr sz="2000">
              <a:solidFill>
                <a:srgbClr val="888888"/>
              </a:solidFill>
              <a:latin typeface="Trebuchet MS"/>
              <a:ea typeface="Trebuchet MS"/>
              <a:cs typeface="Trebuchet MS"/>
              <a:sym typeface="Trebuchet MS"/>
            </a:endParaRPr>
          </a:p>
          <a:p>
            <a:pPr indent="-355600" lvl="1" marL="9144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Collection:</a:t>
            </a:r>
            <a:endParaRPr sz="2000">
              <a:solidFill>
                <a:srgbClr val="888888"/>
              </a:solidFill>
              <a:latin typeface="Trebuchet MS"/>
              <a:ea typeface="Trebuchet MS"/>
              <a:cs typeface="Trebuchet MS"/>
              <a:sym typeface="Trebuchet MS"/>
            </a:endParaRPr>
          </a:p>
          <a:p>
            <a:pPr indent="-355600" lvl="2" marL="13716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807 new products recorded from 2013 to 2015</a:t>
            </a:r>
            <a:endParaRPr sz="2000">
              <a:solidFill>
                <a:srgbClr val="888888"/>
              </a:solidFill>
              <a:latin typeface="Trebuchet MS"/>
              <a:ea typeface="Trebuchet MS"/>
              <a:cs typeface="Trebuchet MS"/>
              <a:sym typeface="Trebuchet MS"/>
            </a:endParaRPr>
          </a:p>
          <a:p>
            <a:pPr indent="-355600" lvl="1" marL="914400" rtl="0" algn="l">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Challenges</a:t>
            </a:r>
            <a:endParaRPr sz="2000">
              <a:solidFill>
                <a:srgbClr val="888888"/>
              </a:solidFill>
              <a:latin typeface="Trebuchet MS"/>
              <a:ea typeface="Trebuchet MS"/>
              <a:cs typeface="Trebuchet MS"/>
              <a:sym typeface="Trebuchet MS"/>
            </a:endParaRPr>
          </a:p>
          <a:p>
            <a:pPr indent="-355600" lvl="2" marL="1371600" rtl="0" algn="l">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Not all products have company names</a:t>
            </a:r>
            <a:endParaRPr sz="2000">
              <a:solidFill>
                <a:srgbClr val="888888"/>
              </a:solidFill>
              <a:latin typeface="Trebuchet MS"/>
              <a:ea typeface="Trebuchet MS"/>
              <a:cs typeface="Trebuchet MS"/>
              <a:sym typeface="Trebuchet MS"/>
            </a:endParaRPr>
          </a:p>
          <a:p>
            <a:pPr indent="0" lvl="0" marL="0" marR="0" rtl="0" algn="l">
              <a:lnSpc>
                <a:spcPct val="100000"/>
              </a:lnSpc>
              <a:spcBef>
                <a:spcPts val="1000"/>
              </a:spcBef>
              <a:spcAft>
                <a:spcPts val="0"/>
              </a:spcAft>
              <a:buNone/>
            </a:pPr>
            <a:r>
              <a:t/>
            </a:r>
            <a:endParaRPr sz="2000">
              <a:solidFill>
                <a:srgbClr val="888888"/>
              </a:solidFill>
              <a:latin typeface="Trebuchet MS"/>
              <a:ea typeface="Trebuchet MS"/>
              <a:cs typeface="Trebuchet MS"/>
              <a:sym typeface="Trebuchet MS"/>
            </a:endParaRPr>
          </a:p>
        </p:txBody>
      </p:sp>
      <p:pic>
        <p:nvPicPr>
          <p:cNvPr id="721" name="Google Shape;721;p159"/>
          <p:cNvPicPr preferRelativeResize="0"/>
          <p:nvPr/>
        </p:nvPicPr>
        <p:blipFill>
          <a:blip r:embed="rId4">
            <a:alphaModFix/>
          </a:blip>
          <a:stretch>
            <a:fillRect/>
          </a:stretch>
        </p:blipFill>
        <p:spPr>
          <a:xfrm>
            <a:off x="5249325" y="992550"/>
            <a:ext cx="6852275" cy="58654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60"/>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61"/>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62"/>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2"/>
          <p:cNvSpPr txBox="1"/>
          <p:nvPr/>
        </p:nvSpPr>
        <p:spPr>
          <a:xfrm>
            <a:off x="179375" y="1008600"/>
            <a:ext cx="3477300" cy="5405100"/>
          </a:xfrm>
          <a:prstGeom prst="rect">
            <a:avLst/>
          </a:prstGeom>
          <a:noFill/>
          <a:ln>
            <a:noFill/>
          </a:ln>
        </p:spPr>
        <p:txBody>
          <a:bodyPr anchorCtr="0" anchor="t" bIns="91425" lIns="91425" spcFirstLastPara="1" rIns="91425" wrap="square" tIns="91425">
            <a:noAutofit/>
          </a:bodyPr>
          <a:lstStyle/>
          <a:p>
            <a:pPr indent="-381000" lvl="1" marL="914400" rtl="0" algn="l">
              <a:lnSpc>
                <a:spcPct val="100000"/>
              </a:lnSpc>
              <a:spcBef>
                <a:spcPts val="1000"/>
              </a:spcBef>
              <a:spcAft>
                <a:spcPts val="0"/>
              </a:spcAft>
              <a:buClr>
                <a:srgbClr val="888888"/>
              </a:buClr>
              <a:buSzPts val="2400"/>
              <a:buFont typeface="Trebuchet MS"/>
              <a:buChar char="➢"/>
            </a:pPr>
            <a:r>
              <a:rPr lang="en-US" sz="2400">
                <a:solidFill>
                  <a:srgbClr val="888888"/>
                </a:solidFill>
                <a:latin typeface="Trebuchet MS"/>
                <a:ea typeface="Trebuchet MS"/>
                <a:cs typeface="Trebuchet MS"/>
                <a:sym typeface="Trebuchet MS"/>
              </a:rPr>
              <a:t>Analysis</a:t>
            </a:r>
            <a:endParaRPr sz="2400">
              <a:solidFill>
                <a:srgbClr val="888888"/>
              </a:solidFill>
              <a:latin typeface="Trebuchet MS"/>
              <a:ea typeface="Trebuchet MS"/>
              <a:cs typeface="Trebuchet MS"/>
              <a:sym typeface="Trebuchet MS"/>
            </a:endParaRPr>
          </a:p>
          <a:p>
            <a:pPr indent="-381000" lvl="2" marL="1371600" rtl="0" algn="l">
              <a:lnSpc>
                <a:spcPct val="100000"/>
              </a:lnSpc>
              <a:spcBef>
                <a:spcPts val="1000"/>
              </a:spcBef>
              <a:spcAft>
                <a:spcPts val="0"/>
              </a:spcAft>
              <a:buClr>
                <a:srgbClr val="888888"/>
              </a:buClr>
              <a:buSzPts val="2400"/>
              <a:buFont typeface="Trebuchet MS"/>
              <a:buChar char="■"/>
            </a:pPr>
            <a:r>
              <a:rPr lang="en-US" sz="2400">
                <a:solidFill>
                  <a:srgbClr val="888888"/>
                </a:solidFill>
                <a:latin typeface="Trebuchet MS"/>
                <a:ea typeface="Trebuchet MS"/>
                <a:cs typeface="Trebuchet MS"/>
                <a:sym typeface="Trebuchet MS"/>
              </a:rPr>
              <a:t>Analyzed frequency of products by companies. Found</a:t>
            </a:r>
            <a:endParaRPr sz="24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2400">
                <a:solidFill>
                  <a:srgbClr val="888888"/>
                </a:solidFill>
                <a:latin typeface="Trebuchet MS"/>
                <a:ea typeface="Trebuchet MS"/>
                <a:cs typeface="Trebuchet MS"/>
                <a:sym typeface="Trebuchet MS"/>
              </a:rPr>
              <a:t>“Action Products Inc”, “Stub”, “Let’s Gel” are leading</a:t>
            </a:r>
            <a:endParaRPr sz="24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2400">
                <a:solidFill>
                  <a:srgbClr val="888888"/>
                </a:solidFill>
                <a:latin typeface="Trebuchet MS"/>
                <a:ea typeface="Trebuchet MS"/>
                <a:cs typeface="Trebuchet MS"/>
                <a:sym typeface="Trebuchet MS"/>
              </a:rPr>
              <a:t>companies </a:t>
            </a:r>
            <a:endParaRPr sz="2400">
              <a:solidFill>
                <a:srgbClr val="888888"/>
              </a:solidFill>
              <a:latin typeface="Trebuchet MS"/>
              <a:ea typeface="Trebuchet MS"/>
              <a:cs typeface="Trebuchet MS"/>
              <a:sym typeface="Trebuchet MS"/>
            </a:endParaRPr>
          </a:p>
          <a:p>
            <a:pPr indent="0" lvl="0" marL="0" marR="0" rtl="0" algn="l">
              <a:lnSpc>
                <a:spcPct val="100000"/>
              </a:lnSpc>
              <a:spcBef>
                <a:spcPts val="1000"/>
              </a:spcBef>
              <a:spcAft>
                <a:spcPts val="0"/>
              </a:spcAft>
              <a:buNone/>
            </a:pPr>
            <a:r>
              <a:t/>
            </a:r>
            <a:endParaRPr sz="2400">
              <a:solidFill>
                <a:srgbClr val="888888"/>
              </a:solidFill>
              <a:latin typeface="Trebuchet MS"/>
              <a:ea typeface="Trebuchet MS"/>
              <a:cs typeface="Trebuchet MS"/>
              <a:sym typeface="Trebuchet MS"/>
            </a:endParaRPr>
          </a:p>
        </p:txBody>
      </p:sp>
      <p:sp>
        <p:nvSpPr>
          <p:cNvPr id="741" name="Google Shape;741;p162"/>
          <p:cNvSpPr txBox="1"/>
          <p:nvPr>
            <p:ph type="title"/>
          </p:nvPr>
        </p:nvSpPr>
        <p:spPr>
          <a:xfrm>
            <a:off x="576000" y="8"/>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Surgical Products Magazine</a:t>
            </a:r>
            <a:endParaRPr sz="3600">
              <a:solidFill>
                <a:srgbClr val="233E50"/>
              </a:solidFill>
              <a:latin typeface="Raleway"/>
              <a:ea typeface="Raleway"/>
              <a:cs typeface="Raleway"/>
              <a:sym typeface="Raleway"/>
            </a:endParaRPr>
          </a:p>
        </p:txBody>
      </p:sp>
      <p:pic>
        <p:nvPicPr>
          <p:cNvPr id="742" name="Google Shape;742;p162"/>
          <p:cNvPicPr preferRelativeResize="0"/>
          <p:nvPr/>
        </p:nvPicPr>
        <p:blipFill>
          <a:blip r:embed="rId3">
            <a:alphaModFix/>
          </a:blip>
          <a:stretch>
            <a:fillRect/>
          </a:stretch>
        </p:blipFill>
        <p:spPr>
          <a:xfrm>
            <a:off x="3742550" y="1067600"/>
            <a:ext cx="7972626" cy="5540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63"/>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3"/>
          <p:cNvSpPr txBox="1"/>
          <p:nvPr/>
        </p:nvSpPr>
        <p:spPr>
          <a:xfrm>
            <a:off x="896925" y="949350"/>
            <a:ext cx="10970100" cy="54642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1000"/>
              </a:spcBef>
              <a:spcAft>
                <a:spcPts val="0"/>
              </a:spcAft>
              <a:buSzPts val="1700"/>
              <a:buFont typeface="Trebuchet MS"/>
              <a:buChar char="❖"/>
            </a:pPr>
            <a:r>
              <a:rPr lang="en-US" sz="1700">
                <a:latin typeface="Trebuchet MS"/>
                <a:ea typeface="Trebuchet MS"/>
                <a:cs typeface="Trebuchet MS"/>
                <a:sym typeface="Trebuchet MS"/>
              </a:rPr>
              <a:t>Medical Design Briefs</a:t>
            </a:r>
            <a:endParaRPr sz="1700">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Description: </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 online medical device trade journals featuring</a:t>
            </a:r>
            <a:endParaRPr sz="17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1700">
                <a:solidFill>
                  <a:srgbClr val="888888"/>
                </a:solidFill>
                <a:latin typeface="Trebuchet MS"/>
                <a:ea typeface="Trebuchet MS"/>
                <a:cs typeface="Trebuchet MS"/>
                <a:sym typeface="Trebuchet MS"/>
              </a:rPr>
              <a:t>different categories of medical devices</a:t>
            </a:r>
            <a:endParaRPr sz="1700">
              <a:solidFill>
                <a:srgbClr val="888888"/>
              </a:solidFill>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Collection:</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610 new products recorded from 2013 to 2015</a:t>
            </a:r>
            <a:endParaRPr sz="1700">
              <a:solidFill>
                <a:srgbClr val="888888"/>
              </a:solidFill>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Analysis</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Analyzed frequency of products by companies. </a:t>
            </a:r>
            <a:endParaRPr sz="1700">
              <a:solidFill>
                <a:srgbClr val="888888"/>
              </a:solidFill>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Challenges</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Inconsistency in formats</a:t>
            </a:r>
            <a:endParaRPr sz="1700">
              <a:solidFill>
                <a:srgbClr val="888888"/>
              </a:solidFill>
              <a:latin typeface="Trebuchet MS"/>
              <a:ea typeface="Trebuchet MS"/>
              <a:cs typeface="Trebuchet MS"/>
              <a:sym typeface="Trebuchet MS"/>
            </a:endParaRPr>
          </a:p>
        </p:txBody>
      </p:sp>
      <p:pic>
        <p:nvPicPr>
          <p:cNvPr id="750" name="Google Shape;750;p163"/>
          <p:cNvPicPr preferRelativeResize="0"/>
          <p:nvPr/>
        </p:nvPicPr>
        <p:blipFill>
          <a:blip r:embed="rId3">
            <a:alphaModFix/>
          </a:blip>
          <a:stretch>
            <a:fillRect/>
          </a:stretch>
        </p:blipFill>
        <p:spPr>
          <a:xfrm>
            <a:off x="7368575" y="992550"/>
            <a:ext cx="4381876" cy="5865450"/>
          </a:xfrm>
          <a:prstGeom prst="rect">
            <a:avLst/>
          </a:prstGeom>
          <a:noFill/>
          <a:ln>
            <a:noFill/>
          </a:ln>
        </p:spPr>
      </p:pic>
      <p:sp>
        <p:nvSpPr>
          <p:cNvPr id="751" name="Google Shape;751;p163"/>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a:t>
            </a:r>
            <a:r>
              <a:rPr lang="en-US" sz="3600">
                <a:solidFill>
                  <a:srgbClr val="233E50"/>
                </a:solidFill>
                <a:latin typeface="Raleway"/>
                <a:ea typeface="Raleway"/>
                <a:cs typeface="Raleway"/>
                <a:sym typeface="Raleway"/>
              </a:rPr>
              <a:t>ls: Medical Design Briefs</a:t>
            </a:r>
            <a:endParaRPr sz="3600">
              <a:solidFill>
                <a:srgbClr val="233E50"/>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64"/>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4"/>
          <p:cNvSpPr txBox="1"/>
          <p:nvPr/>
        </p:nvSpPr>
        <p:spPr>
          <a:xfrm>
            <a:off x="896925" y="949350"/>
            <a:ext cx="10970100" cy="5464200"/>
          </a:xfrm>
          <a:prstGeom prst="rect">
            <a:avLst/>
          </a:prstGeom>
          <a:noFill/>
          <a:ln>
            <a:noFill/>
          </a:ln>
        </p:spPr>
        <p:txBody>
          <a:bodyPr anchorCtr="0" anchor="t" bIns="91425" lIns="91425" spcFirstLastPara="1" rIns="91425" wrap="square" tIns="91425">
            <a:noAutofit/>
          </a:bodyPr>
          <a:lstStyle/>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Analysis</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Analyzed frequency of products by companies by years. Qosina, Maxon Precision Motors and Master bond were the leading companies</a:t>
            </a:r>
            <a:endParaRPr sz="1700">
              <a:solidFill>
                <a:srgbClr val="888888"/>
              </a:solidFill>
              <a:latin typeface="Trebuchet MS"/>
              <a:ea typeface="Trebuchet MS"/>
              <a:cs typeface="Trebuchet MS"/>
              <a:sym typeface="Trebuchet MS"/>
            </a:endParaRPr>
          </a:p>
          <a:p>
            <a:pPr indent="-336550" lvl="1" marL="914400" marR="0" rtl="0" algn="l">
              <a:lnSpc>
                <a:spcPct val="100000"/>
              </a:lnSpc>
              <a:spcBef>
                <a:spcPts val="1000"/>
              </a:spcBef>
              <a:spcAft>
                <a:spcPts val="0"/>
              </a:spcAft>
              <a:buClr>
                <a:srgbClr val="888888"/>
              </a:buClr>
              <a:buSzPts val="1700"/>
              <a:buFont typeface="Trebuchet MS"/>
              <a:buChar char="➢"/>
            </a:pPr>
            <a:r>
              <a:t/>
            </a:r>
            <a:endParaRPr sz="1700">
              <a:solidFill>
                <a:srgbClr val="888888"/>
              </a:solidFill>
              <a:latin typeface="Trebuchet MS"/>
              <a:ea typeface="Trebuchet MS"/>
              <a:cs typeface="Trebuchet MS"/>
              <a:sym typeface="Trebuchet MS"/>
            </a:endParaRPr>
          </a:p>
        </p:txBody>
      </p:sp>
      <p:sp>
        <p:nvSpPr>
          <p:cNvPr id="759" name="Google Shape;759;p164"/>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Medical Design Briefs</a:t>
            </a:r>
            <a:endParaRPr sz="3600">
              <a:solidFill>
                <a:srgbClr val="233E50"/>
              </a:solidFill>
              <a:latin typeface="Raleway"/>
              <a:ea typeface="Raleway"/>
              <a:cs typeface="Raleway"/>
              <a:sym typeface="Raleway"/>
            </a:endParaRPr>
          </a:p>
        </p:txBody>
      </p:sp>
      <p:pic>
        <p:nvPicPr>
          <p:cNvPr id="760" name="Google Shape;760;p164"/>
          <p:cNvPicPr preferRelativeResize="0"/>
          <p:nvPr/>
        </p:nvPicPr>
        <p:blipFill>
          <a:blip r:embed="rId3">
            <a:alphaModFix/>
          </a:blip>
          <a:stretch>
            <a:fillRect/>
          </a:stretch>
        </p:blipFill>
        <p:spPr>
          <a:xfrm>
            <a:off x="1507250" y="2270950"/>
            <a:ext cx="7710100" cy="4495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65"/>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888888"/>
              </a:buClr>
              <a:buSzPts val="2800"/>
              <a:buFont typeface="Arial"/>
              <a:buNone/>
            </a:pPr>
            <a:r>
              <a:t/>
            </a:r>
            <a:endParaRPr b="0" i="0" sz="2400" u="none" cap="none" strike="noStrike">
              <a:solidFill>
                <a:srgbClr val="888888"/>
              </a:solidFill>
              <a:latin typeface="Trebuchet MS"/>
              <a:ea typeface="Trebuchet MS"/>
              <a:cs typeface="Trebuchet MS"/>
              <a:sym typeface="Trebuchet MS"/>
            </a:endParaRPr>
          </a:p>
          <a:p>
            <a:pPr indent="0" lvl="0" marL="0" marR="0" rtl="0" algn="l">
              <a:lnSpc>
                <a:spcPct val="90000"/>
              </a:lnSpc>
              <a:spcBef>
                <a:spcPts val="1000"/>
              </a:spcBef>
              <a:spcAft>
                <a:spcPts val="0"/>
              </a:spcAft>
              <a:buClr>
                <a:srgbClr val="888888"/>
              </a:buClr>
              <a:buSzPts val="2800"/>
              <a:buFont typeface="Arial"/>
              <a:buNone/>
            </a:pPr>
            <a:r>
              <a:t/>
            </a:r>
            <a:endParaRPr b="0" i="0" sz="2400" u="none" cap="none" strike="noStrike">
              <a:solidFill>
                <a:srgbClr val="888888"/>
              </a:solidFill>
              <a:latin typeface="Trebuchet MS"/>
              <a:ea typeface="Trebuchet MS"/>
              <a:cs typeface="Trebuchet MS"/>
              <a:sym typeface="Trebuchet MS"/>
            </a:endParaRPr>
          </a:p>
        </p:txBody>
      </p:sp>
      <p:sp>
        <p:nvSpPr>
          <p:cNvPr id="767" name="Google Shape;767;p165"/>
          <p:cNvSpPr txBox="1"/>
          <p:nvPr>
            <p:ph type="title"/>
          </p:nvPr>
        </p:nvSpPr>
        <p:spPr>
          <a:xfrm>
            <a:off x="831850" y="0"/>
            <a:ext cx="10515600" cy="1008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1400"/>
              <a:buFont typeface="Raleway"/>
              <a:buNone/>
            </a:pPr>
            <a:r>
              <a:rPr b="1" i="0" lang="en-US" sz="4000" u="none" cap="none" strike="noStrike">
                <a:solidFill>
                  <a:schemeClr val="dk2"/>
                </a:solidFill>
                <a:latin typeface="Raleway"/>
                <a:ea typeface="Raleway"/>
                <a:cs typeface="Raleway"/>
                <a:sym typeface="Raleway"/>
              </a:rPr>
              <a:t>ProQuest</a:t>
            </a:r>
            <a:endParaRPr b="1" i="0" sz="4000" u="none" cap="none" strike="noStrike">
              <a:solidFill>
                <a:schemeClr val="dk2"/>
              </a:solidFill>
              <a:latin typeface="Raleway"/>
              <a:ea typeface="Raleway"/>
              <a:cs typeface="Raleway"/>
              <a:sym typeface="Raleway"/>
            </a:endParaRPr>
          </a:p>
        </p:txBody>
      </p:sp>
      <p:pic>
        <p:nvPicPr>
          <p:cNvPr id="768" name="Google Shape;768;p165"/>
          <p:cNvPicPr preferRelativeResize="0"/>
          <p:nvPr/>
        </p:nvPicPr>
        <p:blipFill rotWithShape="1">
          <a:blip r:embed="rId3">
            <a:alphaModFix/>
          </a:blip>
          <a:srcRect b="0" l="0" r="0" t="0"/>
          <a:stretch/>
        </p:blipFill>
        <p:spPr>
          <a:xfrm>
            <a:off x="408325" y="1250575"/>
            <a:ext cx="11154574" cy="2347700"/>
          </a:xfrm>
          <a:prstGeom prst="rect">
            <a:avLst/>
          </a:prstGeom>
          <a:noFill/>
          <a:ln>
            <a:noFill/>
          </a:ln>
        </p:spPr>
      </p:pic>
      <p:pic>
        <p:nvPicPr>
          <p:cNvPr id="769" name="Google Shape;769;p165"/>
          <p:cNvPicPr preferRelativeResize="0"/>
          <p:nvPr/>
        </p:nvPicPr>
        <p:blipFill rotWithShape="1">
          <a:blip r:embed="rId4">
            <a:alphaModFix/>
          </a:blip>
          <a:srcRect b="0" l="0" r="0" t="0"/>
          <a:stretch/>
        </p:blipFill>
        <p:spPr>
          <a:xfrm>
            <a:off x="271195" y="3220595"/>
            <a:ext cx="2687250" cy="3163950"/>
          </a:xfrm>
          <a:prstGeom prst="rect">
            <a:avLst/>
          </a:prstGeom>
          <a:noFill/>
          <a:ln>
            <a:noFill/>
          </a:ln>
        </p:spPr>
      </p:pic>
      <p:pic>
        <p:nvPicPr>
          <p:cNvPr id="770" name="Google Shape;770;p165"/>
          <p:cNvPicPr preferRelativeResize="0"/>
          <p:nvPr/>
        </p:nvPicPr>
        <p:blipFill rotWithShape="1">
          <a:blip r:embed="rId5">
            <a:alphaModFix/>
          </a:blip>
          <a:srcRect b="0" l="0" r="0" t="0"/>
          <a:stretch/>
        </p:blipFill>
        <p:spPr>
          <a:xfrm>
            <a:off x="2902675" y="3272013"/>
            <a:ext cx="7489976" cy="3061125"/>
          </a:xfrm>
          <a:prstGeom prst="rect">
            <a:avLst/>
          </a:prstGeom>
          <a:noFill/>
          <a:ln>
            <a:noFill/>
          </a:ln>
        </p:spPr>
      </p:pic>
      <p:pic>
        <p:nvPicPr>
          <p:cNvPr id="771" name="Google Shape;771;p165"/>
          <p:cNvPicPr preferRelativeResize="0"/>
          <p:nvPr/>
        </p:nvPicPr>
        <p:blipFill rotWithShape="1">
          <a:blip r:embed="rId6">
            <a:alphaModFix/>
          </a:blip>
          <a:srcRect b="0" l="0" r="0" t="0"/>
          <a:stretch/>
        </p:blipFill>
        <p:spPr>
          <a:xfrm>
            <a:off x="2557263" y="2859575"/>
            <a:ext cx="7077475" cy="315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66"/>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2"/>
              </a:buClr>
              <a:buSzPts val="1400"/>
              <a:buFont typeface="Raleway"/>
              <a:buNone/>
            </a:pPr>
            <a:r>
              <a:rPr b="1" i="0" lang="en-US" sz="4000" u="none" cap="none" strike="noStrike">
                <a:solidFill>
                  <a:schemeClr val="dk2"/>
                </a:solidFill>
                <a:latin typeface="Raleway"/>
                <a:ea typeface="Raleway"/>
                <a:cs typeface="Raleway"/>
                <a:sym typeface="Raleway"/>
              </a:rPr>
              <a:t>Example ProQuest Data</a:t>
            </a:r>
            <a:endParaRPr b="1" i="0" sz="4000" u="none" cap="none" strike="noStrike">
              <a:solidFill>
                <a:schemeClr val="dk2"/>
              </a:solidFill>
              <a:latin typeface="Raleway"/>
              <a:ea typeface="Raleway"/>
              <a:cs typeface="Raleway"/>
              <a:sym typeface="Raleway"/>
            </a:endParaRPr>
          </a:p>
        </p:txBody>
      </p:sp>
      <p:graphicFrame>
        <p:nvGraphicFramePr>
          <p:cNvPr id="778" name="Google Shape;778;p166"/>
          <p:cNvGraphicFramePr/>
          <p:nvPr/>
        </p:nvGraphicFramePr>
        <p:xfrm>
          <a:off x="952500" y="1440175"/>
          <a:ext cx="3000000" cy="3000000"/>
        </p:xfrm>
        <a:graphic>
          <a:graphicData uri="http://schemas.openxmlformats.org/drawingml/2006/table">
            <a:tbl>
              <a:tblPr>
                <a:noFill/>
                <a:tableStyleId>{31EDEA74-47CC-445A-BE45-879FB9B28AAE}</a:tableStyleId>
              </a:tblPr>
              <a:tblGrid>
                <a:gridCol w="3429000"/>
                <a:gridCol w="3429000"/>
                <a:gridCol w="3429000"/>
              </a:tblGrid>
              <a:tr h="381000">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Data Element</a:t>
                      </a:r>
                      <a:endParaRPr b="1" sz="1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Description</a:t>
                      </a:r>
                      <a:endParaRPr b="1" sz="1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Example</a:t>
                      </a:r>
                      <a:endParaRPr b="1" sz="18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Article Title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Title of the article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Chevy's Small Black: Story of a Remarkable Engine</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Subject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Subject or subjects covered</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Product design; Automobile engines</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Company</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Companies mentioned in the article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Name: General Motors Corp; NAICS: 333415, 336111, 336399</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Publication Title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Where the article was originally run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Automotive Design &amp; Production; Cincinnati</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Publication Date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Date the article was originally run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1/1/2013</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Publication Subject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Subject of the publication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Business And Economics--Production of Goods And Services</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Source Type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Medium for the publication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Trade Journal</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Full Text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Full body text of the article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“This engine has gone through five generations…”</a:t>
                      </a:r>
                      <a:endParaRPr sz="1400" u="none" cap="none" strike="noStrike"/>
                    </a:p>
                  </a:txBody>
                  <a:tcPr marT="91425" marB="91425" marR="91425" marL="91425"/>
                </a:tc>
              </a:tr>
            </a:tbl>
          </a:graphicData>
        </a:graphic>
      </p:graphicFrame>
      <p:sp>
        <p:nvSpPr>
          <p:cNvPr id="779" name="Google Shape;779;p166"/>
          <p:cNvSpPr txBox="1"/>
          <p:nvPr/>
        </p:nvSpPr>
        <p:spPr>
          <a:xfrm>
            <a:off x="884450" y="1022100"/>
            <a:ext cx="91173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 is organized by articles (i.e., each row is an article).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descr="Biocomplexity-PP-SectionTitle5-SDAL-BKGD-Light_2015-11.jpg" id="572" name="Google Shape;572;p140"/>
          <p:cNvPicPr preferRelativeResize="0"/>
          <p:nvPr/>
        </p:nvPicPr>
        <p:blipFill rotWithShape="1">
          <a:blip r:embed="rId3">
            <a:alphaModFix/>
          </a:blip>
          <a:srcRect b="0" l="0" r="0" t="0"/>
          <a:stretch/>
        </p:blipFill>
        <p:spPr>
          <a:xfrm>
            <a:off x="32426" y="0"/>
            <a:ext cx="12159574" cy="6858000"/>
          </a:xfrm>
          <a:prstGeom prst="rect">
            <a:avLst/>
          </a:prstGeom>
          <a:noFill/>
          <a:ln>
            <a:noFill/>
          </a:ln>
        </p:spPr>
      </p:pic>
      <p:sp>
        <p:nvSpPr>
          <p:cNvPr id="573" name="Google Shape;573;p140"/>
          <p:cNvSpPr txBox="1"/>
          <p:nvPr/>
        </p:nvSpPr>
        <p:spPr>
          <a:xfrm>
            <a:off x="182475" y="1740400"/>
            <a:ext cx="9016800" cy="1854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3E50"/>
              </a:buClr>
              <a:buSzPts val="5400"/>
              <a:buFont typeface="Raleway"/>
              <a:buNone/>
            </a:pPr>
            <a:r>
              <a:rPr b="1" lang="en-US" sz="5400">
                <a:solidFill>
                  <a:srgbClr val="233E50"/>
                </a:solidFill>
                <a:latin typeface="Raleway"/>
                <a:ea typeface="Raleway"/>
                <a:cs typeface="Raleway"/>
                <a:sym typeface="Raleway"/>
              </a:rPr>
              <a:t>Identifying STEM Pathways</a:t>
            </a:r>
            <a:endParaRPr/>
          </a:p>
        </p:txBody>
      </p:sp>
      <p:sp>
        <p:nvSpPr>
          <p:cNvPr id="574" name="Google Shape;574;p140"/>
          <p:cNvSpPr txBox="1"/>
          <p:nvPr/>
        </p:nvSpPr>
        <p:spPr>
          <a:xfrm>
            <a:off x="358700" y="3680075"/>
            <a:ext cx="100008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Raleway"/>
                <a:ea typeface="Raleway"/>
                <a:cs typeface="Raleway"/>
                <a:sym typeface="Raleway"/>
              </a:rPr>
              <a:t>PI: Bianica Pires</a:t>
            </a:r>
            <a:endParaRPr sz="3000">
              <a:latin typeface="Raleway"/>
              <a:ea typeface="Raleway"/>
              <a:cs typeface="Raleway"/>
              <a:sym typeface="Raleway"/>
            </a:endParaRPr>
          </a:p>
          <a:p>
            <a:pPr indent="0" lvl="0" marL="0" rtl="0" algn="l">
              <a:spcBef>
                <a:spcPts val="0"/>
              </a:spcBef>
              <a:spcAft>
                <a:spcPts val="0"/>
              </a:spcAft>
              <a:buNone/>
            </a:pPr>
            <a:r>
              <a:rPr lang="en-US" sz="3000">
                <a:latin typeface="Raleway"/>
                <a:ea typeface="Raleway"/>
                <a:cs typeface="Raleway"/>
                <a:sym typeface="Raleway"/>
              </a:rPr>
              <a:t>SDAL Leads: Ian Crandell, Sallie Keller</a:t>
            </a:r>
            <a:endParaRPr sz="3000">
              <a:latin typeface="Raleway"/>
              <a:ea typeface="Raleway"/>
              <a:cs typeface="Raleway"/>
              <a:sym typeface="Raleway"/>
            </a:endParaRPr>
          </a:p>
          <a:p>
            <a:pPr indent="0" lvl="0" marL="0" rtl="0" algn="l">
              <a:spcBef>
                <a:spcPts val="0"/>
              </a:spcBef>
              <a:spcAft>
                <a:spcPts val="0"/>
              </a:spcAft>
              <a:buNone/>
            </a:pPr>
            <a:r>
              <a:rPr lang="en-US" sz="3000">
                <a:latin typeface="Raleway"/>
                <a:ea typeface="Raleway"/>
                <a:cs typeface="Raleway"/>
                <a:sym typeface="Raleway"/>
              </a:rPr>
              <a:t>Team: </a:t>
            </a:r>
            <a:r>
              <a:rPr lang="en-US" sz="3000">
                <a:latin typeface="Raleway"/>
                <a:ea typeface="Raleway"/>
                <a:cs typeface="Raleway"/>
                <a:sym typeface="Raleway"/>
              </a:rPr>
              <a:t>Hannah Brinkley, Raghav Sawhney, Emily Sheen</a:t>
            </a:r>
            <a:endParaRPr sz="30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Sponsor: Karen Hamrick, National Center for </a:t>
            </a:r>
            <a:endParaRPr sz="3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Science and Engineering Statistics (NCSES)</a:t>
            </a:r>
            <a:endParaRPr sz="3000">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67"/>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700">
                <a:solidFill>
                  <a:srgbClr val="333333"/>
                </a:solidFill>
                <a:latin typeface="Arial"/>
                <a:ea typeface="Arial"/>
                <a:cs typeface="Arial"/>
                <a:sym typeface="Arial"/>
              </a:rPr>
              <a:t>33911- </a:t>
            </a:r>
            <a:r>
              <a:rPr lang="en-US" sz="2700">
                <a:solidFill>
                  <a:srgbClr val="333333"/>
                </a:solidFill>
                <a:latin typeface="Arial"/>
                <a:ea typeface="Arial"/>
                <a:cs typeface="Arial"/>
                <a:sym typeface="Arial"/>
              </a:rPr>
              <a:t>Medical Equipment and Supplies Manufacturing</a:t>
            </a:r>
            <a:endParaRPr sz="27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en-US" sz="2700">
                <a:solidFill>
                  <a:srgbClr val="333333"/>
                </a:solidFill>
                <a:uFill>
                  <a:noFill/>
                </a:uFill>
                <a:latin typeface="Arial"/>
                <a:ea typeface="Arial"/>
                <a:cs typeface="Arial"/>
                <a:sym typeface="Arial"/>
                <a:hlinkClick r:id="rId3"/>
              </a:rPr>
              <a:t>32541</a:t>
            </a:r>
            <a:r>
              <a:rPr lang="en-US" sz="2700">
                <a:solidFill>
                  <a:srgbClr val="333333"/>
                </a:solidFill>
                <a:latin typeface="Arial"/>
                <a:ea typeface="Arial"/>
                <a:cs typeface="Arial"/>
                <a:sym typeface="Arial"/>
              </a:rPr>
              <a:t>  - Pharmaceutical and Medicine Ma</a:t>
            </a:r>
            <a:r>
              <a:rPr lang="en-US" sz="2700">
                <a:solidFill>
                  <a:srgbClr val="333333"/>
                </a:solidFill>
                <a:latin typeface="Arial"/>
                <a:ea typeface="Arial"/>
                <a:cs typeface="Arial"/>
                <a:sym typeface="Arial"/>
              </a:rPr>
              <a:t>nufacturing</a:t>
            </a:r>
            <a:endParaRPr sz="2700">
              <a:solidFill>
                <a:srgbClr val="333333"/>
              </a:solidFill>
              <a:latin typeface="Arial"/>
              <a:ea typeface="Arial"/>
              <a:cs typeface="Arial"/>
              <a:sym typeface="Arial"/>
            </a:endParaRPr>
          </a:p>
        </p:txBody>
      </p:sp>
      <p:graphicFrame>
        <p:nvGraphicFramePr>
          <p:cNvPr id="786" name="Google Shape;786;p167"/>
          <p:cNvGraphicFramePr/>
          <p:nvPr/>
        </p:nvGraphicFramePr>
        <p:xfrm>
          <a:off x="838200" y="2637700"/>
          <a:ext cx="3000000" cy="3000000"/>
        </p:xfrm>
        <a:graphic>
          <a:graphicData uri="http://schemas.openxmlformats.org/drawingml/2006/table">
            <a:tbl>
              <a:tblPr>
                <a:noFill/>
                <a:tableStyleId>{41223A1B-0240-41FE-B82D-F85BBA659268}</a:tableStyleId>
              </a:tblPr>
              <a:tblGrid>
                <a:gridCol w="1859325"/>
                <a:gridCol w="1859325"/>
                <a:gridCol w="1859325"/>
              </a:tblGrid>
              <a:tr h="483350">
                <a:tc>
                  <a:txBody>
                    <a:bodyPr>
                      <a:noAutofit/>
                    </a:bodyPr>
                    <a:lstStyle/>
                    <a:p>
                      <a:pPr indent="0" lvl="0" marL="0" rtl="0" algn="l">
                        <a:spcBef>
                          <a:spcPts val="0"/>
                        </a:spcBef>
                        <a:spcAft>
                          <a:spcPts val="0"/>
                        </a:spcAft>
                        <a:buNone/>
                      </a:pPr>
                      <a:r>
                        <a:rPr lang="en-US"/>
                        <a:t>Source Type</a:t>
                      </a:r>
                      <a:endParaRPr/>
                    </a:p>
                  </a:txBody>
                  <a:tcPr marT="91425" marB="91425" marR="91425" marL="91425"/>
                </a:tc>
                <a:tc>
                  <a:txBody>
                    <a:bodyPr>
                      <a:noAutofit/>
                    </a:bodyPr>
                    <a:lstStyle/>
                    <a:p>
                      <a:pPr indent="0" lvl="0" marL="0" rtl="0" algn="l">
                        <a:spcBef>
                          <a:spcPts val="0"/>
                        </a:spcBef>
                        <a:spcAft>
                          <a:spcPts val="0"/>
                        </a:spcAft>
                        <a:buNone/>
                      </a:pPr>
                      <a:r>
                        <a:rPr lang="en-US"/>
                        <a:t>NAICS 32541</a:t>
                      </a:r>
                      <a:endParaRPr/>
                    </a:p>
                  </a:txBody>
                  <a:tcPr marT="91425" marB="91425" marR="91425" marL="91425"/>
                </a:tc>
                <a:tc>
                  <a:txBody>
                    <a:bodyPr>
                      <a:noAutofit/>
                    </a:bodyPr>
                    <a:lstStyle/>
                    <a:p>
                      <a:pPr indent="0" lvl="0" marL="0" rtl="0" algn="l">
                        <a:spcBef>
                          <a:spcPts val="0"/>
                        </a:spcBef>
                        <a:spcAft>
                          <a:spcPts val="0"/>
                        </a:spcAft>
                        <a:buNone/>
                      </a:pPr>
                      <a:r>
                        <a:rPr lang="en-US"/>
                        <a:t>NAICS 33911</a:t>
                      </a:r>
                      <a:endParaRPr/>
                    </a:p>
                  </a:txBody>
                  <a:tcPr marT="91425" marB="91425" marR="91425" marL="91425"/>
                </a:tc>
              </a:tr>
              <a:tr h="483350">
                <a:tc>
                  <a:txBody>
                    <a:bodyPr>
                      <a:noAutofit/>
                    </a:bodyPr>
                    <a:lstStyle/>
                    <a:p>
                      <a:pPr indent="0" lvl="0" marL="0" rtl="0" algn="l">
                        <a:spcBef>
                          <a:spcPts val="0"/>
                        </a:spcBef>
                        <a:spcAft>
                          <a:spcPts val="0"/>
                        </a:spcAft>
                        <a:buNone/>
                      </a:pPr>
                      <a:r>
                        <a:rPr lang="en-US"/>
                        <a:t>Magazines</a:t>
                      </a:r>
                      <a:endParaRPr/>
                    </a:p>
                  </a:txBody>
                  <a:tcPr marT="91425" marB="91425" marR="91425" marL="91425"/>
                </a:tc>
                <a:tc>
                  <a:txBody>
                    <a:bodyPr>
                      <a:noAutofit/>
                    </a:bodyPr>
                    <a:lstStyle/>
                    <a:p>
                      <a:pPr indent="0" lvl="0" marL="0" rtl="0" algn="l">
                        <a:spcBef>
                          <a:spcPts val="0"/>
                        </a:spcBef>
                        <a:spcAft>
                          <a:spcPts val="0"/>
                        </a:spcAft>
                        <a:buNone/>
                      </a:pPr>
                      <a:r>
                        <a:rPr lang="en-US"/>
                        <a:t>222</a:t>
                      </a:r>
                      <a:endParaRPr/>
                    </a:p>
                  </a:txBody>
                  <a:tcPr marT="91425" marB="91425" marR="91425" marL="91425"/>
                </a:tc>
                <a:tc>
                  <a:txBody>
                    <a:bodyPr>
                      <a:noAutofit/>
                    </a:bodyPr>
                    <a:lstStyle/>
                    <a:p>
                      <a:pPr indent="0" lvl="0" marL="0" rtl="0" algn="l">
                        <a:spcBef>
                          <a:spcPts val="0"/>
                        </a:spcBef>
                        <a:spcAft>
                          <a:spcPts val="0"/>
                        </a:spcAft>
                        <a:buNone/>
                      </a:pPr>
                      <a:r>
                        <a:rPr lang="en-US"/>
                        <a:t>158</a:t>
                      </a:r>
                      <a:endParaRPr/>
                    </a:p>
                  </a:txBody>
                  <a:tcPr marT="91425" marB="91425" marR="91425" marL="91425"/>
                </a:tc>
              </a:tr>
              <a:tr h="483350">
                <a:tc>
                  <a:txBody>
                    <a:bodyPr>
                      <a:noAutofit/>
                    </a:bodyPr>
                    <a:lstStyle/>
                    <a:p>
                      <a:pPr indent="0" lvl="0" marL="0" rtl="0" algn="l">
                        <a:spcBef>
                          <a:spcPts val="0"/>
                        </a:spcBef>
                        <a:spcAft>
                          <a:spcPts val="0"/>
                        </a:spcAft>
                        <a:buNone/>
                      </a:pPr>
                      <a:r>
                        <a:rPr lang="en-US"/>
                        <a:t>Newspapers</a:t>
                      </a:r>
                      <a:endParaRPr/>
                    </a:p>
                  </a:txBody>
                  <a:tcPr marT="91425" marB="91425" marR="91425" marL="91425"/>
                </a:tc>
                <a:tc>
                  <a:txBody>
                    <a:bodyPr>
                      <a:noAutofit/>
                    </a:bodyPr>
                    <a:lstStyle/>
                    <a:p>
                      <a:pPr indent="0" lvl="0" marL="0" rtl="0" algn="l">
                        <a:spcBef>
                          <a:spcPts val="0"/>
                        </a:spcBef>
                        <a:spcAft>
                          <a:spcPts val="0"/>
                        </a:spcAft>
                        <a:buNone/>
                      </a:pPr>
                      <a:r>
                        <a:rPr lang="en-US"/>
                        <a:t>2819</a:t>
                      </a:r>
                      <a:endParaRPr/>
                    </a:p>
                  </a:txBody>
                  <a:tcPr marT="91425" marB="91425" marR="91425" marL="91425"/>
                </a:tc>
                <a:tc>
                  <a:txBody>
                    <a:bodyPr>
                      <a:noAutofit/>
                    </a:bodyPr>
                    <a:lstStyle/>
                    <a:p>
                      <a:pPr indent="0" lvl="0" marL="0" rtl="0" algn="l">
                        <a:spcBef>
                          <a:spcPts val="0"/>
                        </a:spcBef>
                        <a:spcAft>
                          <a:spcPts val="0"/>
                        </a:spcAft>
                        <a:buNone/>
                      </a:pPr>
                      <a:r>
                        <a:rPr lang="en-US"/>
                        <a:t>1489</a:t>
                      </a:r>
                      <a:endParaRPr/>
                    </a:p>
                  </a:txBody>
                  <a:tcPr marT="91425" marB="91425" marR="91425" marL="91425"/>
                </a:tc>
              </a:tr>
              <a:tr h="483350">
                <a:tc>
                  <a:txBody>
                    <a:bodyPr>
                      <a:noAutofit/>
                    </a:bodyPr>
                    <a:lstStyle/>
                    <a:p>
                      <a:pPr indent="0" lvl="0" marL="0" rtl="0" algn="l">
                        <a:spcBef>
                          <a:spcPts val="0"/>
                        </a:spcBef>
                        <a:spcAft>
                          <a:spcPts val="0"/>
                        </a:spcAft>
                        <a:buNone/>
                      </a:pPr>
                      <a:r>
                        <a:rPr lang="en-US"/>
                        <a:t>Reports</a:t>
                      </a:r>
                      <a:endParaRPr/>
                    </a:p>
                  </a:txBody>
                  <a:tcPr marT="91425" marB="91425" marR="91425" marL="91425"/>
                </a:tc>
                <a:tc>
                  <a:txBody>
                    <a:bodyPr>
                      <a:noAutofit/>
                    </a:bodyPr>
                    <a:lstStyle/>
                    <a:p>
                      <a:pPr indent="0" lvl="0" marL="0" rtl="0" algn="l">
                        <a:spcBef>
                          <a:spcPts val="0"/>
                        </a:spcBef>
                        <a:spcAft>
                          <a:spcPts val="0"/>
                        </a:spcAft>
                        <a:buNone/>
                      </a:pPr>
                      <a:r>
                        <a:rPr lang="en-US"/>
                        <a:t>73</a:t>
                      </a:r>
                      <a:endParaRPr/>
                    </a:p>
                  </a:txBody>
                  <a:tcPr marT="91425" marB="91425" marR="91425" marL="91425"/>
                </a:tc>
                <a:tc>
                  <a:txBody>
                    <a:bodyPr>
                      <a:noAutofit/>
                    </a:bodyPr>
                    <a:lstStyle/>
                    <a:p>
                      <a:pPr indent="0" lvl="0" marL="0" rtl="0" algn="l">
                        <a:spcBef>
                          <a:spcPts val="0"/>
                        </a:spcBef>
                        <a:spcAft>
                          <a:spcPts val="0"/>
                        </a:spcAft>
                        <a:buNone/>
                      </a:pPr>
                      <a:r>
                        <a:rPr lang="en-US"/>
                        <a:t>41</a:t>
                      </a:r>
                      <a:endParaRPr/>
                    </a:p>
                  </a:txBody>
                  <a:tcPr marT="91425" marB="91425" marR="91425" marL="91425"/>
                </a:tc>
              </a:tr>
              <a:tr h="483350">
                <a:tc>
                  <a:txBody>
                    <a:bodyPr>
                      <a:noAutofit/>
                    </a:bodyPr>
                    <a:lstStyle/>
                    <a:p>
                      <a:pPr indent="0" lvl="0" marL="0" rtl="0" algn="l">
                        <a:spcBef>
                          <a:spcPts val="0"/>
                        </a:spcBef>
                        <a:spcAft>
                          <a:spcPts val="0"/>
                        </a:spcAft>
                        <a:buNone/>
                      </a:pPr>
                      <a:r>
                        <a:rPr lang="en-US"/>
                        <a:t>Scholarly Journals</a:t>
                      </a:r>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US"/>
                        <a:t>249</a:t>
                      </a:r>
                      <a:endParaRPr/>
                    </a:p>
                  </a:txBody>
                  <a:tcPr marT="91425" marB="91425" marR="91425" marL="91425"/>
                </a:tc>
                <a:tc>
                  <a:txBody>
                    <a:bodyPr>
                      <a:noAutofit/>
                    </a:bodyPr>
                    <a:lstStyle/>
                    <a:p>
                      <a:pPr indent="0" lvl="0" marL="0" rtl="0" algn="l">
                        <a:spcBef>
                          <a:spcPts val="0"/>
                        </a:spcBef>
                        <a:spcAft>
                          <a:spcPts val="0"/>
                        </a:spcAft>
                        <a:buNone/>
                      </a:pPr>
                      <a:r>
                        <a:rPr lang="en-US"/>
                        <a:t>190</a:t>
                      </a:r>
                      <a:endParaRPr/>
                    </a:p>
                  </a:txBody>
                  <a:tcPr marT="91425" marB="91425" marR="91425" marL="91425"/>
                </a:tc>
              </a:tr>
              <a:tr h="483350">
                <a:tc>
                  <a:txBody>
                    <a:bodyPr>
                      <a:noAutofit/>
                    </a:bodyPr>
                    <a:lstStyle/>
                    <a:p>
                      <a:pPr indent="0" lvl="0" marL="0" rtl="0" algn="l">
                        <a:spcBef>
                          <a:spcPts val="0"/>
                        </a:spcBef>
                        <a:spcAft>
                          <a:spcPts val="0"/>
                        </a:spcAft>
                        <a:buNone/>
                      </a:pPr>
                      <a:r>
                        <a:rPr lang="en-US"/>
                        <a:t>Trade Journals</a:t>
                      </a:r>
                      <a:endParaRPr/>
                    </a:p>
                  </a:txBody>
                  <a:tcPr marT="91425" marB="91425" marR="91425" marL="91425"/>
                </a:tc>
                <a:tc>
                  <a:txBody>
                    <a:bodyPr>
                      <a:noAutofit/>
                    </a:bodyPr>
                    <a:lstStyle/>
                    <a:p>
                      <a:pPr indent="0" lvl="0" marL="0" rtl="0" algn="l">
                        <a:spcBef>
                          <a:spcPts val="0"/>
                        </a:spcBef>
                        <a:spcAft>
                          <a:spcPts val="0"/>
                        </a:spcAft>
                        <a:buNone/>
                      </a:pPr>
                      <a:r>
                        <a:rPr lang="en-US"/>
                        <a:t>712</a:t>
                      </a:r>
                      <a:endParaRPr/>
                    </a:p>
                  </a:txBody>
                  <a:tcPr marT="91425" marB="91425" marR="91425" marL="91425"/>
                </a:tc>
                <a:tc>
                  <a:txBody>
                    <a:bodyPr>
                      <a:noAutofit/>
                    </a:bodyPr>
                    <a:lstStyle/>
                    <a:p>
                      <a:pPr indent="0" lvl="0" marL="0" rtl="0" algn="l">
                        <a:spcBef>
                          <a:spcPts val="0"/>
                        </a:spcBef>
                        <a:spcAft>
                          <a:spcPts val="0"/>
                        </a:spcAft>
                        <a:buNone/>
                      </a:pPr>
                      <a:r>
                        <a:rPr lang="en-US"/>
                        <a:t>340</a:t>
                      </a:r>
                      <a:endParaRPr/>
                    </a:p>
                  </a:txBody>
                  <a:tcPr marT="91425" marB="91425" marR="91425" marL="91425"/>
                </a:tc>
              </a:tr>
              <a:tr h="483350">
                <a:tc>
                  <a:txBody>
                    <a:bodyPr>
                      <a:noAutofit/>
                    </a:bodyPr>
                    <a:lstStyle/>
                    <a:p>
                      <a:pPr indent="0" lvl="0" marL="0" rtl="0" algn="l">
                        <a:spcBef>
                          <a:spcPts val="0"/>
                        </a:spcBef>
                        <a:spcAft>
                          <a:spcPts val="0"/>
                        </a:spcAft>
                        <a:buNone/>
                      </a:pPr>
                      <a:r>
                        <a:rPr lang="en-US"/>
                        <a:t>Wire Feeds</a:t>
                      </a:r>
                      <a:endParaRPr/>
                    </a:p>
                  </a:txBody>
                  <a:tcPr marT="91425" marB="91425" marR="91425" marL="91425"/>
                </a:tc>
                <a:tc>
                  <a:txBody>
                    <a:bodyPr>
                      <a:noAutofit/>
                    </a:bodyPr>
                    <a:lstStyle/>
                    <a:p>
                      <a:pPr indent="0" lvl="0" marL="0" rtl="0" algn="l">
                        <a:spcBef>
                          <a:spcPts val="0"/>
                        </a:spcBef>
                        <a:spcAft>
                          <a:spcPts val="0"/>
                        </a:spcAft>
                        <a:buNone/>
                      </a:pPr>
                      <a:r>
                        <a:rPr lang="en-US"/>
                        <a:t>156</a:t>
                      </a:r>
                      <a:endParaRPr/>
                    </a:p>
                  </a:txBody>
                  <a:tcPr marT="91425" marB="91425" marR="91425" marL="91425"/>
                </a:tc>
                <a:tc>
                  <a:txBody>
                    <a:bodyPr>
                      <a:noAutofit/>
                    </a:bodyPr>
                    <a:lstStyle/>
                    <a:p>
                      <a:pPr indent="0" lvl="0" marL="0" rtl="0" algn="l">
                        <a:spcBef>
                          <a:spcPts val="0"/>
                        </a:spcBef>
                        <a:spcAft>
                          <a:spcPts val="0"/>
                        </a:spcAft>
                        <a:buNone/>
                      </a:pPr>
                      <a:r>
                        <a:rPr lang="en-US"/>
                        <a:t>170</a:t>
                      </a:r>
                      <a:endParaRPr/>
                    </a:p>
                  </a:txBody>
                  <a:tcPr marT="91425" marB="91425" marR="91425" marL="91425"/>
                </a:tc>
              </a:tr>
            </a:tbl>
          </a:graphicData>
        </a:graphic>
      </p:graphicFrame>
      <p:sp>
        <p:nvSpPr>
          <p:cNvPr id="787" name="Google Shape;787;p167"/>
          <p:cNvSpPr txBox="1"/>
          <p:nvPr/>
        </p:nvSpPr>
        <p:spPr>
          <a:xfrm>
            <a:off x="7113125" y="2903175"/>
            <a:ext cx="38799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These five digit codes were downloaded as six digit codes and aggregated up to the five digit level. These categories </a:t>
            </a:r>
            <a:r>
              <a:rPr lang="en-US"/>
              <a:t>represent</a:t>
            </a:r>
            <a:r>
              <a:rPr lang="en-US"/>
              <a:t> the six largest source categories provided by ProQuest.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6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Labeling Exercise</a:t>
            </a:r>
            <a:endParaRPr/>
          </a:p>
        </p:txBody>
      </p:sp>
      <p:pic>
        <p:nvPicPr>
          <p:cNvPr id="794" name="Google Shape;794;p168"/>
          <p:cNvPicPr preferRelativeResize="0"/>
          <p:nvPr/>
        </p:nvPicPr>
        <p:blipFill>
          <a:blip r:embed="rId3">
            <a:alphaModFix/>
          </a:blip>
          <a:stretch>
            <a:fillRect/>
          </a:stretch>
        </p:blipFill>
        <p:spPr>
          <a:xfrm>
            <a:off x="2905175" y="1165335"/>
            <a:ext cx="5943600" cy="723900"/>
          </a:xfrm>
          <a:prstGeom prst="rect">
            <a:avLst/>
          </a:prstGeom>
          <a:noFill/>
          <a:ln>
            <a:noFill/>
          </a:ln>
        </p:spPr>
      </p:pic>
      <p:pic>
        <p:nvPicPr>
          <p:cNvPr id="795" name="Google Shape;795;p168"/>
          <p:cNvPicPr preferRelativeResize="0"/>
          <p:nvPr/>
        </p:nvPicPr>
        <p:blipFill>
          <a:blip r:embed="rId4">
            <a:alphaModFix/>
          </a:blip>
          <a:stretch>
            <a:fillRect/>
          </a:stretch>
        </p:blipFill>
        <p:spPr>
          <a:xfrm>
            <a:off x="3045850" y="1902972"/>
            <a:ext cx="5802927" cy="743965"/>
          </a:xfrm>
          <a:prstGeom prst="rect">
            <a:avLst/>
          </a:prstGeom>
          <a:noFill/>
          <a:ln>
            <a:noFill/>
          </a:ln>
        </p:spPr>
      </p:pic>
      <p:sp>
        <p:nvSpPr>
          <p:cNvPr id="796" name="Google Shape;796;p168"/>
          <p:cNvSpPr txBox="1"/>
          <p:nvPr/>
        </p:nvSpPr>
        <p:spPr>
          <a:xfrm>
            <a:off x="3172350" y="3169475"/>
            <a:ext cx="2681100" cy="297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Our summer students read and manually labeled 409 of the ProQuest articles</a:t>
            </a:r>
            <a:endParaRPr/>
          </a:p>
          <a:p>
            <a:pPr indent="-317500" lvl="0" marL="457200" rtl="0" algn="l">
              <a:spcBef>
                <a:spcPts val="0"/>
              </a:spcBef>
              <a:spcAft>
                <a:spcPts val="0"/>
              </a:spcAft>
              <a:buSzPts val="1400"/>
              <a:buChar char="●"/>
            </a:pPr>
            <a:r>
              <a:rPr lang="en-US"/>
              <a:t>We asked them the questions to the left</a:t>
            </a:r>
            <a:endParaRPr/>
          </a:p>
          <a:p>
            <a:pPr indent="-317500" lvl="0" marL="457200" rtl="0" algn="l">
              <a:spcBef>
                <a:spcPts val="0"/>
              </a:spcBef>
              <a:spcAft>
                <a:spcPts val="0"/>
              </a:spcAft>
              <a:buSzPts val="1400"/>
              <a:buChar char="●"/>
            </a:pPr>
            <a:r>
              <a:rPr lang="en-US"/>
              <a:t>Articles could be about a product launch, FDA approval, or neither.</a:t>
            </a:r>
            <a:endParaRPr/>
          </a:p>
        </p:txBody>
      </p:sp>
      <p:pic>
        <p:nvPicPr>
          <p:cNvPr id="797" name="Google Shape;797;p168"/>
          <p:cNvPicPr preferRelativeResize="0"/>
          <p:nvPr/>
        </p:nvPicPr>
        <p:blipFill>
          <a:blip r:embed="rId5">
            <a:alphaModFix/>
          </a:blip>
          <a:stretch>
            <a:fillRect/>
          </a:stretch>
        </p:blipFill>
        <p:spPr>
          <a:xfrm>
            <a:off x="778850" y="2219775"/>
            <a:ext cx="2433896" cy="3919999"/>
          </a:xfrm>
          <a:prstGeom prst="rect">
            <a:avLst/>
          </a:prstGeom>
          <a:noFill/>
          <a:ln>
            <a:noFill/>
          </a:ln>
        </p:spPr>
      </p:pic>
      <p:sp>
        <p:nvSpPr>
          <p:cNvPr id="798" name="Google Shape;798;p168"/>
          <p:cNvSpPr txBox="1"/>
          <p:nvPr/>
        </p:nvSpPr>
        <p:spPr>
          <a:xfrm>
            <a:off x="8938575" y="1165325"/>
            <a:ext cx="2768400" cy="3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These tables give counts of articles by</a:t>
            </a:r>
            <a:r>
              <a:rPr lang="en-US"/>
              <a:t> topic and source type. The second table shows the proportion of each topic in each source type. For instance, 12% the articles from a newspaper were about FDA </a:t>
            </a:r>
            <a:r>
              <a:rPr lang="en-US"/>
              <a:t>approvals.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6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Method: Classification Tree</a:t>
            </a:r>
            <a:endParaRPr/>
          </a:p>
        </p:txBody>
      </p:sp>
      <p:pic>
        <p:nvPicPr>
          <p:cNvPr id="805" name="Google Shape;805;p169"/>
          <p:cNvPicPr preferRelativeResize="0"/>
          <p:nvPr/>
        </p:nvPicPr>
        <p:blipFill>
          <a:blip r:embed="rId3">
            <a:alphaModFix/>
          </a:blip>
          <a:stretch>
            <a:fillRect/>
          </a:stretch>
        </p:blipFill>
        <p:spPr>
          <a:xfrm>
            <a:off x="443750" y="1022100"/>
            <a:ext cx="5027075" cy="4514825"/>
          </a:xfrm>
          <a:prstGeom prst="rect">
            <a:avLst/>
          </a:prstGeom>
          <a:noFill/>
          <a:ln>
            <a:noFill/>
          </a:ln>
        </p:spPr>
      </p:pic>
      <p:sp>
        <p:nvSpPr>
          <p:cNvPr id="806" name="Google Shape;806;p169"/>
          <p:cNvSpPr txBox="1"/>
          <p:nvPr/>
        </p:nvSpPr>
        <p:spPr>
          <a:xfrm>
            <a:off x="5470825" y="1022163"/>
            <a:ext cx="3873300" cy="451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US"/>
              <a:t>The classification tree groups articles into a set of bins depending on the word content of those articles and the way our students labelled them. Starting at the top of the tree, one moves left if the word appears fewer times than the given number and to the right if it appears more times. Once one makes it to the bottom node, predict that the article has the given value.</a:t>
            </a:r>
            <a:endParaRPr/>
          </a:p>
          <a:p>
            <a:pPr indent="0" lvl="0" marL="0" marR="0" rtl="0" algn="l">
              <a:lnSpc>
                <a:spcPct val="115000"/>
              </a:lnSpc>
              <a:spcBef>
                <a:spcPts val="0"/>
              </a:spcBef>
              <a:spcAft>
                <a:spcPts val="0"/>
              </a:spcAft>
              <a:buClr>
                <a:srgbClr val="000000"/>
              </a:buClr>
              <a:buSzPts val="1100"/>
              <a:buFont typeface="Arial"/>
              <a:buNone/>
            </a:pPr>
            <a:r>
              <a:t/>
            </a:r>
            <a:endParaRPr/>
          </a:p>
          <a:p>
            <a:pPr indent="0" lvl="0" marL="0" marR="0" rtl="0" algn="l">
              <a:lnSpc>
                <a:spcPct val="115000"/>
              </a:lnSpc>
              <a:spcBef>
                <a:spcPts val="0"/>
              </a:spcBef>
              <a:spcAft>
                <a:spcPts val="0"/>
              </a:spcAft>
              <a:buClr>
                <a:srgbClr val="000000"/>
              </a:buClr>
              <a:buSzPts val="1100"/>
              <a:buFont typeface="Arial"/>
              <a:buNone/>
            </a:pPr>
            <a:r>
              <a:rPr lang="en-US"/>
              <a:t>For example, if an article does not contain the word ‘fda’ move to the left and predict that it isn’t about a launch or approval. If it has fda at least once, check the word ‘often’, moving right if it has it at least once and left if it does not contain that word. Proceed until a terminal node is reached.</a:t>
            </a:r>
            <a:endParaRPr/>
          </a:p>
        </p:txBody>
      </p:sp>
      <p:sp>
        <p:nvSpPr>
          <p:cNvPr id="807" name="Google Shape;807;p169"/>
          <p:cNvSpPr txBox="1"/>
          <p:nvPr/>
        </p:nvSpPr>
        <p:spPr>
          <a:xfrm>
            <a:off x="720750" y="5536875"/>
            <a:ext cx="5307900" cy="4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Question the tree answers: Is this article about a product launch or approval?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7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Method: Classification Tree Performance</a:t>
            </a:r>
            <a:endParaRPr sz="3600"/>
          </a:p>
        </p:txBody>
      </p:sp>
      <p:pic>
        <p:nvPicPr>
          <p:cNvPr id="814" name="Google Shape;814;p170"/>
          <p:cNvPicPr preferRelativeResize="0"/>
          <p:nvPr/>
        </p:nvPicPr>
        <p:blipFill>
          <a:blip r:embed="rId3">
            <a:alphaModFix/>
          </a:blip>
          <a:stretch>
            <a:fillRect/>
          </a:stretch>
        </p:blipFill>
        <p:spPr>
          <a:xfrm>
            <a:off x="443750" y="1022100"/>
            <a:ext cx="4961825" cy="5073900"/>
          </a:xfrm>
          <a:prstGeom prst="rect">
            <a:avLst/>
          </a:prstGeom>
          <a:noFill/>
          <a:ln>
            <a:noFill/>
          </a:ln>
        </p:spPr>
      </p:pic>
      <p:graphicFrame>
        <p:nvGraphicFramePr>
          <p:cNvPr id="815" name="Google Shape;815;p170"/>
          <p:cNvGraphicFramePr/>
          <p:nvPr/>
        </p:nvGraphicFramePr>
        <p:xfrm>
          <a:off x="3936550" y="1080675"/>
          <a:ext cx="3000000" cy="3000000"/>
        </p:xfrm>
        <a:graphic>
          <a:graphicData uri="http://schemas.openxmlformats.org/drawingml/2006/table">
            <a:tbl>
              <a:tblPr>
                <a:noFill/>
                <a:tableStyleId>{41223A1B-0240-41FE-B82D-F85BBA659268}</a:tableStyleId>
              </a:tblPr>
              <a:tblGrid>
                <a:gridCol w="983850"/>
                <a:gridCol w="983850"/>
                <a:gridCol w="983850"/>
              </a:tblGrid>
              <a:tr h="3962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US"/>
                        <a:t>Actual</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850">
                <a:tc>
                  <a:txBody>
                    <a:bodyPr>
                      <a:noAutofit/>
                    </a:bodyPr>
                    <a:lstStyle/>
                    <a:p>
                      <a:pPr indent="0" lvl="0" marL="0" rtl="0" algn="l">
                        <a:spcBef>
                          <a:spcPts val="0"/>
                        </a:spcBef>
                        <a:spcAft>
                          <a:spcPts val="0"/>
                        </a:spcAft>
                        <a:buNone/>
                      </a:pPr>
                      <a:r>
                        <a:rPr lang="en-US"/>
                        <a:t>Prediction</a:t>
                      </a:r>
                      <a:endParaRPr/>
                    </a:p>
                  </a:txBody>
                  <a:tcPr marT="91425" marB="91425" marR="91425" marL="91425"/>
                </a:tc>
                <a:tc>
                  <a:txBody>
                    <a:bodyPr>
                      <a:noAutofit/>
                    </a:bodyPr>
                    <a:lstStyle/>
                    <a:p>
                      <a:pPr indent="0" lvl="0" marL="0" rtl="0" algn="l">
                        <a:spcBef>
                          <a:spcPts val="0"/>
                        </a:spcBef>
                        <a:spcAft>
                          <a:spcPts val="0"/>
                        </a:spcAft>
                        <a:buNone/>
                      </a:pPr>
                      <a:r>
                        <a:rPr lang="en-US"/>
                        <a:t>False</a:t>
                      </a:r>
                      <a:endParaRPr/>
                    </a:p>
                  </a:txBody>
                  <a:tcPr marT="91425" marB="91425" marR="91425" marL="91425"/>
                </a:tc>
                <a:tc>
                  <a:txBody>
                    <a:bodyPr>
                      <a:noAutofit/>
                    </a:bodyPr>
                    <a:lstStyle/>
                    <a:p>
                      <a:pPr indent="0" lvl="0" marL="0" rtl="0" algn="l">
                        <a:spcBef>
                          <a:spcPts val="0"/>
                        </a:spcBef>
                        <a:spcAft>
                          <a:spcPts val="0"/>
                        </a:spcAft>
                        <a:buNone/>
                      </a:pPr>
                      <a:r>
                        <a:rPr lang="en-US"/>
                        <a:t>True</a:t>
                      </a:r>
                      <a:endParaRPr/>
                    </a:p>
                  </a:txBody>
                  <a:tcPr marT="91425" marB="91425" marR="91425" marL="91425"/>
                </a:tc>
              </a:tr>
              <a:tr h="381850">
                <a:tc>
                  <a:txBody>
                    <a:bodyPr>
                      <a:noAutofit/>
                    </a:bodyPr>
                    <a:lstStyle/>
                    <a:p>
                      <a:pPr indent="0" lvl="0" marL="0" rtl="0" algn="l">
                        <a:spcBef>
                          <a:spcPts val="0"/>
                        </a:spcBef>
                        <a:spcAft>
                          <a:spcPts val="0"/>
                        </a:spcAft>
                        <a:buNone/>
                      </a:pPr>
                      <a:r>
                        <a:rPr lang="en-US"/>
                        <a:t>False</a:t>
                      </a:r>
                      <a:endParaRPr/>
                    </a:p>
                  </a:txBody>
                  <a:tcPr marT="91425" marB="91425" marR="91425" marL="91425"/>
                </a:tc>
                <a:tc>
                  <a:txBody>
                    <a:bodyPr>
                      <a:noAutofit/>
                    </a:bodyPr>
                    <a:lstStyle/>
                    <a:p>
                      <a:pPr indent="0" lvl="0" marL="0" rtl="0" algn="l">
                        <a:spcBef>
                          <a:spcPts val="0"/>
                        </a:spcBef>
                        <a:spcAft>
                          <a:spcPts val="0"/>
                        </a:spcAft>
                        <a:buNone/>
                      </a:pPr>
                      <a:r>
                        <a:rPr lang="en-US"/>
                        <a:t>399</a:t>
                      </a:r>
                      <a:endParaRPr/>
                    </a:p>
                  </a:txBody>
                  <a:tcPr marT="91425" marB="91425" marR="91425" marL="91425"/>
                </a:tc>
                <a:tc>
                  <a:txBody>
                    <a:bodyPr>
                      <a:noAutofit/>
                    </a:bodyPr>
                    <a:lstStyle/>
                    <a:p>
                      <a:pPr indent="0" lvl="0" marL="0" rtl="0" algn="l">
                        <a:spcBef>
                          <a:spcPts val="0"/>
                        </a:spcBef>
                        <a:spcAft>
                          <a:spcPts val="0"/>
                        </a:spcAft>
                        <a:buNone/>
                      </a:pPr>
                      <a:r>
                        <a:rPr lang="en-US"/>
                        <a:t>24</a:t>
                      </a:r>
                      <a:endParaRPr/>
                    </a:p>
                  </a:txBody>
                  <a:tcPr marT="91425" marB="91425" marR="91425" marL="91425"/>
                </a:tc>
              </a:tr>
              <a:tr h="381850">
                <a:tc>
                  <a:txBody>
                    <a:bodyPr>
                      <a:noAutofit/>
                    </a:bodyPr>
                    <a:lstStyle/>
                    <a:p>
                      <a:pPr indent="0" lvl="0" marL="0" rtl="0" algn="l">
                        <a:spcBef>
                          <a:spcPts val="0"/>
                        </a:spcBef>
                        <a:spcAft>
                          <a:spcPts val="0"/>
                        </a:spcAft>
                        <a:buNone/>
                      </a:pPr>
                      <a:r>
                        <a:rPr lang="en-US"/>
                        <a:t>True</a:t>
                      </a:r>
                      <a:endParaRPr/>
                    </a:p>
                  </a:txBody>
                  <a:tcPr marT="91425" marB="91425" marR="91425" marL="91425"/>
                </a:tc>
                <a:tc>
                  <a:txBody>
                    <a:bodyPr>
                      <a:noAutofit/>
                    </a:bodyPr>
                    <a:lstStyle/>
                    <a:p>
                      <a:pPr indent="0" lvl="0" marL="0" rtl="0" algn="l">
                        <a:spcBef>
                          <a:spcPts val="0"/>
                        </a:spcBef>
                        <a:spcAft>
                          <a:spcPts val="0"/>
                        </a:spcAft>
                        <a:buNone/>
                      </a:pPr>
                      <a:r>
                        <a:rPr lang="en-US"/>
                        <a:t>16</a:t>
                      </a:r>
                      <a:endParaRPr/>
                    </a:p>
                  </a:txBody>
                  <a:tcPr marT="91425" marB="91425" marR="91425" marL="91425"/>
                </a:tc>
                <a:tc>
                  <a:txBody>
                    <a:bodyPr>
                      <a:noAutofit/>
                    </a:bodyPr>
                    <a:lstStyle/>
                    <a:p>
                      <a:pPr indent="0" lvl="0" marL="0" rtl="0" algn="l">
                        <a:spcBef>
                          <a:spcPts val="0"/>
                        </a:spcBef>
                        <a:spcAft>
                          <a:spcPts val="0"/>
                        </a:spcAft>
                        <a:buNone/>
                      </a:pPr>
                      <a:r>
                        <a:rPr lang="en-US"/>
                        <a:t>45</a:t>
                      </a:r>
                      <a:endParaRPr/>
                    </a:p>
                  </a:txBody>
                  <a:tcPr marT="91425" marB="91425" marR="91425" marL="91425"/>
                </a:tc>
              </a:tr>
            </a:tbl>
          </a:graphicData>
        </a:graphic>
      </p:graphicFrame>
      <p:sp>
        <p:nvSpPr>
          <p:cNvPr id="816" name="Google Shape;816;p170"/>
          <p:cNvSpPr txBox="1"/>
          <p:nvPr/>
        </p:nvSpPr>
        <p:spPr>
          <a:xfrm>
            <a:off x="7193950" y="1205725"/>
            <a:ext cx="3879900" cy="460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The size vs deviance plot was used to select a tree of optimal size.</a:t>
            </a:r>
            <a:endParaRPr/>
          </a:p>
          <a:p>
            <a:pPr indent="-317500" lvl="0" marL="457200" rtl="0" algn="l">
              <a:spcBef>
                <a:spcPts val="0"/>
              </a:spcBef>
              <a:spcAft>
                <a:spcPts val="0"/>
              </a:spcAft>
              <a:buSzPts val="1400"/>
              <a:buChar char="●"/>
            </a:pPr>
            <a:r>
              <a:rPr lang="en-US"/>
              <a:t>While deviance always decreases with size in-sample, it decreases then increases again out of sample</a:t>
            </a:r>
            <a:endParaRPr/>
          </a:p>
          <a:p>
            <a:pPr indent="-317500" lvl="0" marL="457200" rtl="0" algn="l">
              <a:spcBef>
                <a:spcPts val="0"/>
              </a:spcBef>
              <a:spcAft>
                <a:spcPts val="0"/>
              </a:spcAft>
              <a:buSzPts val="1400"/>
              <a:buChar char="●"/>
            </a:pPr>
            <a:r>
              <a:rPr lang="en-US"/>
              <a:t>The overall correct classification rate of the tree </a:t>
            </a:r>
            <a:r>
              <a:rPr lang="en-US"/>
              <a:t>is 444 out of 484 (92%), compare to the always-guess-false classifier, which does 415/484 (86%)</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71"/>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Next Steps</a:t>
            </a:r>
            <a:endParaRPr/>
          </a:p>
        </p:txBody>
      </p:sp>
      <p:sp>
        <p:nvSpPr>
          <p:cNvPr id="823" name="Google Shape;823;p171"/>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100"/>
              </a:spcBef>
              <a:spcAft>
                <a:spcPts val="0"/>
              </a:spcAft>
              <a:buSzPts val="2400"/>
              <a:buChar char="❖"/>
            </a:pPr>
            <a:r>
              <a:rPr lang="en-US"/>
              <a:t>FDA </a:t>
            </a:r>
            <a:endParaRPr/>
          </a:p>
          <a:p>
            <a:pPr indent="-355600" lvl="1" marL="914400" rtl="0" algn="l">
              <a:lnSpc>
                <a:spcPct val="115000"/>
              </a:lnSpc>
              <a:spcBef>
                <a:spcPts val="0"/>
              </a:spcBef>
              <a:spcAft>
                <a:spcPts val="0"/>
              </a:spcAft>
              <a:buSzPts val="2000"/>
              <a:buChar char="➢"/>
            </a:pPr>
            <a:r>
              <a:rPr lang="en-US"/>
              <a:t>Complete data analysis</a:t>
            </a:r>
            <a:endParaRPr/>
          </a:p>
          <a:p>
            <a:pPr indent="-381000" lvl="0" marL="457200" rtl="0" algn="l">
              <a:lnSpc>
                <a:spcPct val="115000"/>
              </a:lnSpc>
              <a:spcBef>
                <a:spcPts val="0"/>
              </a:spcBef>
              <a:spcAft>
                <a:spcPts val="0"/>
              </a:spcAft>
              <a:buSzPts val="2400"/>
              <a:buChar char="❖"/>
            </a:pPr>
            <a:r>
              <a:rPr lang="en-US"/>
              <a:t>Trade Journals</a:t>
            </a:r>
            <a:endParaRPr/>
          </a:p>
          <a:p>
            <a:pPr indent="-355600" lvl="1" marL="914400" rtl="0" algn="l">
              <a:lnSpc>
                <a:spcPct val="115000"/>
              </a:lnSpc>
              <a:spcBef>
                <a:spcPts val="0"/>
              </a:spcBef>
              <a:spcAft>
                <a:spcPts val="0"/>
              </a:spcAft>
              <a:buSzPts val="2000"/>
              <a:buChar char="➢"/>
            </a:pPr>
            <a:r>
              <a:rPr lang="en-US"/>
              <a:t>Conduct analysis on the body texts of each entry</a:t>
            </a:r>
            <a:endParaRPr/>
          </a:p>
          <a:p>
            <a:pPr indent="-355600" lvl="1" marL="914400" rtl="0" algn="l">
              <a:lnSpc>
                <a:spcPct val="115000"/>
              </a:lnSpc>
              <a:spcBef>
                <a:spcPts val="0"/>
              </a:spcBef>
              <a:spcAft>
                <a:spcPts val="0"/>
              </a:spcAft>
              <a:buSzPts val="2000"/>
              <a:buChar char="➢"/>
            </a:pPr>
            <a:r>
              <a:rPr lang="en-US"/>
              <a:t>Evaluate the quality of trade journals</a:t>
            </a:r>
            <a:endParaRPr/>
          </a:p>
          <a:p>
            <a:pPr indent="-381000" lvl="0" marL="457200" rtl="0" algn="l">
              <a:lnSpc>
                <a:spcPct val="115000"/>
              </a:lnSpc>
              <a:spcBef>
                <a:spcPts val="0"/>
              </a:spcBef>
              <a:spcAft>
                <a:spcPts val="0"/>
              </a:spcAft>
              <a:buSzPts val="2400"/>
              <a:buChar char="❖"/>
            </a:pPr>
            <a:r>
              <a:rPr lang="en-US"/>
              <a:t>ProQuest</a:t>
            </a:r>
            <a:endParaRPr/>
          </a:p>
          <a:p>
            <a:pPr indent="-355600" lvl="1" marL="914400" rtl="0" algn="l">
              <a:lnSpc>
                <a:spcPct val="115000"/>
              </a:lnSpc>
              <a:spcBef>
                <a:spcPts val="0"/>
              </a:spcBef>
              <a:spcAft>
                <a:spcPts val="0"/>
              </a:spcAft>
              <a:buSzPts val="2000"/>
              <a:buChar char="➢"/>
            </a:pPr>
            <a:r>
              <a:rPr lang="en-US"/>
              <a:t>Refine the ProQuest tree and use it to score unseen articles.</a:t>
            </a:r>
            <a:endParaRPr/>
          </a:p>
          <a:p>
            <a:pPr indent="-355600" lvl="1" marL="914400" rtl="0" algn="l">
              <a:lnSpc>
                <a:spcPct val="115000"/>
              </a:lnSpc>
              <a:spcBef>
                <a:spcPts val="0"/>
              </a:spcBef>
              <a:spcAft>
                <a:spcPts val="0"/>
              </a:spcAft>
              <a:buSzPts val="2000"/>
              <a:buChar char="➢"/>
            </a:pPr>
            <a:r>
              <a:rPr lang="en-US"/>
              <a:t>Read promising but unseen articles.</a:t>
            </a:r>
            <a:endParaRPr/>
          </a:p>
          <a:p>
            <a:pPr indent="-355600" lvl="1" marL="914400" rtl="0" algn="l">
              <a:lnSpc>
                <a:spcPct val="115000"/>
              </a:lnSpc>
              <a:spcBef>
                <a:spcPts val="0"/>
              </a:spcBef>
              <a:spcAft>
                <a:spcPts val="0"/>
              </a:spcAft>
              <a:buSzPts val="2000"/>
              <a:buChar char="➢"/>
            </a:pPr>
            <a:r>
              <a:rPr lang="en-US"/>
              <a:t>Consider alternative learning approaches and classifiers.</a:t>
            </a:r>
            <a:endParaRPr/>
          </a:p>
          <a:p>
            <a:pPr indent="-381000" lvl="0" marL="457200" rtl="0" algn="l">
              <a:lnSpc>
                <a:spcPct val="115000"/>
              </a:lnSpc>
              <a:spcBef>
                <a:spcPts val="0"/>
              </a:spcBef>
              <a:spcAft>
                <a:spcPts val="0"/>
              </a:spcAft>
              <a:buSzPts val="2400"/>
              <a:buChar char="❖"/>
            </a:pPr>
            <a:r>
              <a:rPr lang="en-US"/>
              <a:t>Comparison of Data Sources</a:t>
            </a:r>
            <a:endParaRPr/>
          </a:p>
          <a:p>
            <a:pPr indent="-355600" lvl="1" marL="914400" rtl="0" algn="l">
              <a:lnSpc>
                <a:spcPct val="115000"/>
              </a:lnSpc>
              <a:spcBef>
                <a:spcPts val="0"/>
              </a:spcBef>
              <a:spcAft>
                <a:spcPts val="0"/>
              </a:spcAft>
              <a:buSzPts val="2000"/>
              <a:buChar char="➢"/>
            </a:pPr>
            <a:r>
              <a:rPr lang="en-US"/>
              <a:t>evaluate the three data sources and see which one has the highest probability of mentioning new products</a:t>
            </a:r>
            <a:endParaRPr/>
          </a:p>
          <a:p>
            <a:pPr indent="0" lvl="0" marL="457200" rtl="0" algn="l">
              <a:lnSpc>
                <a:spcPct val="115000"/>
              </a:lnSpc>
              <a:spcBef>
                <a:spcPts val="11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pic>
        <p:nvPicPr>
          <p:cNvPr id="829" name="Google Shape;829;p172"/>
          <p:cNvPicPr preferRelativeResize="0"/>
          <p:nvPr/>
        </p:nvPicPr>
        <p:blipFill rotWithShape="1">
          <a:blip r:embed="rId3">
            <a:alphaModFix/>
          </a:blip>
          <a:srcRect b="0" l="0" r="0" t="0"/>
          <a:stretch/>
        </p:blipFill>
        <p:spPr>
          <a:xfrm>
            <a:off x="1139337" y="0"/>
            <a:ext cx="9913324" cy="6496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173"/>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36" name="Google Shape;836;p173"/>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37" name="Google Shape;837;p173"/>
          <p:cNvSpPr txBox="1"/>
          <p:nvPr/>
        </p:nvSpPr>
        <p:spPr>
          <a:xfrm>
            <a:off x="831850" y="1087700"/>
            <a:ext cx="9838800" cy="5688000"/>
          </a:xfrm>
          <a:prstGeom prst="rect">
            <a:avLst/>
          </a:prstGeom>
          <a:noFill/>
          <a:ln>
            <a:noFill/>
          </a:ln>
        </p:spPr>
        <p:txBody>
          <a:bodyPr anchorCtr="0" anchor="t" bIns="121900" lIns="121900" spcFirstLastPara="1" rIns="121900" wrap="square" tIns="121900">
            <a:noAutofit/>
          </a:bodyPr>
          <a:lstStyle/>
          <a:p>
            <a:pPr indent="0" lvl="0" marL="457200" marR="0" rtl="0" algn="l">
              <a:lnSpc>
                <a:spcPct val="100000"/>
              </a:lnSpc>
              <a:spcBef>
                <a:spcPts val="0"/>
              </a:spcBef>
              <a:spcAft>
                <a:spcPts val="0"/>
              </a:spcAft>
              <a:buNone/>
            </a:pPr>
            <a:r>
              <a:t/>
            </a:r>
            <a:endParaRPr sz="2400">
              <a:latin typeface="Trebuchet MS"/>
              <a:ea typeface="Trebuchet MS"/>
              <a:cs typeface="Trebuchet MS"/>
              <a:sym typeface="Trebuchet MS"/>
            </a:endParaRPr>
          </a:p>
          <a:p>
            <a:pPr indent="-381000" lvl="0" marL="4572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CCCCCC"/>
              </a:buClr>
              <a:buSzPts val="2400"/>
              <a:buFont typeface="Trebuchet MS"/>
              <a:buChar char="■"/>
            </a:pPr>
            <a:r>
              <a:rPr lang="en-US" sz="2400">
                <a:solidFill>
                  <a:srgbClr val="CCCCCC"/>
                </a:solidFill>
                <a:latin typeface="Trebuchet MS"/>
                <a:ea typeface="Trebuchet MS"/>
                <a:cs typeface="Trebuchet MS"/>
                <a:sym typeface="Trebuchet MS"/>
              </a:rPr>
              <a:t>Major Projects (e.g., Mozilla, Apache)</a:t>
            </a:r>
            <a:endParaRPr sz="2400">
              <a:solidFill>
                <a:srgbClr val="CCCCCC"/>
              </a:solidFill>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Programming Languages (e.g., R and Python)</a:t>
            </a:r>
            <a:endParaRPr sz="2400">
              <a:solidFill>
                <a:srgbClr val="B7B7B7"/>
              </a:solidFill>
              <a:latin typeface="Trebuchet MS"/>
              <a:ea typeface="Trebuchet MS"/>
              <a:cs typeface="Trebuchet MS"/>
              <a:sym typeface="Trebuchet MS"/>
            </a:endParaRPr>
          </a:p>
          <a:p>
            <a:pPr indent="-381000" lvl="2" marL="13716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Packages (e.g., ggplot2, Pandas)</a:t>
            </a:r>
            <a:endParaRPr sz="24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74"/>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44" name="Google Shape;844;p174"/>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Strategy</a:t>
            </a:r>
            <a:endParaRPr/>
          </a:p>
        </p:txBody>
      </p:sp>
      <p:grpSp>
        <p:nvGrpSpPr>
          <p:cNvPr id="845" name="Google Shape;845;p174"/>
          <p:cNvGrpSpPr/>
          <p:nvPr/>
        </p:nvGrpSpPr>
        <p:grpSpPr>
          <a:xfrm>
            <a:off x="7509568" y="1586327"/>
            <a:ext cx="4407490" cy="4643961"/>
            <a:chOff x="5632317" y="1189775"/>
            <a:chExt cx="3305700" cy="3483058"/>
          </a:xfrm>
        </p:grpSpPr>
        <p:sp>
          <p:nvSpPr>
            <p:cNvPr id="846" name="Google Shape;846;p174"/>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Repository</a:t>
              </a:r>
              <a:endParaRPr sz="1900">
                <a:solidFill>
                  <a:srgbClr val="FFFFFF"/>
                </a:solidFill>
                <a:latin typeface="Roboto"/>
                <a:ea typeface="Roboto"/>
                <a:cs typeface="Roboto"/>
                <a:sym typeface="Roboto"/>
              </a:endParaRPr>
            </a:p>
          </p:txBody>
        </p:sp>
        <p:sp>
          <p:nvSpPr>
            <p:cNvPr id="847" name="Google Shape;847;p174"/>
            <p:cNvSpPr txBox="1"/>
            <p:nvPr/>
          </p:nvSpPr>
          <p:spPr>
            <a:xfrm>
              <a:off x="5881919" y="2057133"/>
              <a:ext cx="2806500" cy="26157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Information about the author, maintainer, license, package status, etc.</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When Github is used</a:t>
              </a:r>
              <a:endParaRPr sz="2000">
                <a:latin typeface="Roboto"/>
                <a:ea typeface="Roboto"/>
                <a:cs typeface="Roboto"/>
                <a:sym typeface="Roboto"/>
              </a:endParaRPr>
            </a:p>
            <a:p>
              <a:pPr indent="-355600" lvl="1" marL="914400" rtl="0" algn="l">
                <a:lnSpc>
                  <a:spcPct val="115000"/>
                </a:lnSpc>
                <a:spcBef>
                  <a:spcPts val="0"/>
                </a:spcBef>
                <a:spcAft>
                  <a:spcPts val="0"/>
                </a:spcAft>
                <a:buSzPts val="2000"/>
                <a:buFont typeface="Roboto"/>
                <a:buChar char="○"/>
              </a:pPr>
              <a:r>
                <a:rPr lang="en-US" sz="2000">
                  <a:latin typeface="Roboto"/>
                  <a:ea typeface="Roboto"/>
                  <a:cs typeface="Roboto"/>
                  <a:sym typeface="Roboto"/>
                </a:rPr>
                <a:t>Additional information is provided</a:t>
              </a:r>
              <a:endParaRPr sz="2000">
                <a:latin typeface="Roboto"/>
                <a:ea typeface="Roboto"/>
                <a:cs typeface="Roboto"/>
                <a:sym typeface="Roboto"/>
              </a:endParaRPr>
            </a:p>
            <a:p>
              <a:pPr indent="-355600" lvl="2" marL="1371600" rtl="0" algn="l">
                <a:lnSpc>
                  <a:spcPct val="115000"/>
                </a:lnSpc>
                <a:spcBef>
                  <a:spcPts val="0"/>
                </a:spcBef>
                <a:spcAft>
                  <a:spcPts val="0"/>
                </a:spcAft>
                <a:buSzPts val="2000"/>
                <a:buFont typeface="Roboto"/>
                <a:buChar char="■"/>
              </a:pPr>
              <a:r>
                <a:rPr lang="en-US" sz="2000">
                  <a:latin typeface="Roboto"/>
                  <a:ea typeface="Roboto"/>
                  <a:cs typeface="Roboto"/>
                  <a:sym typeface="Roboto"/>
                </a:rPr>
                <a:t>Contributions</a:t>
              </a:r>
              <a:endParaRPr sz="2000">
                <a:latin typeface="Roboto"/>
                <a:ea typeface="Roboto"/>
                <a:cs typeface="Roboto"/>
                <a:sym typeface="Roboto"/>
              </a:endParaRPr>
            </a:p>
            <a:p>
              <a:pPr indent="-355600" lvl="2" marL="1371600" rtl="0" algn="l">
                <a:lnSpc>
                  <a:spcPct val="115000"/>
                </a:lnSpc>
                <a:spcBef>
                  <a:spcPts val="0"/>
                </a:spcBef>
                <a:spcAft>
                  <a:spcPts val="0"/>
                </a:spcAft>
                <a:buSzPts val="2000"/>
                <a:buFont typeface="Roboto"/>
                <a:buChar char="■"/>
              </a:pPr>
              <a:r>
                <a:rPr lang="en-US" sz="2000">
                  <a:latin typeface="Roboto"/>
                  <a:ea typeface="Roboto"/>
                  <a:cs typeface="Roboto"/>
                  <a:sym typeface="Roboto"/>
                </a:rPr>
                <a:t>Contributors </a:t>
              </a:r>
              <a:endParaRPr sz="2000">
                <a:latin typeface="Roboto"/>
                <a:ea typeface="Roboto"/>
                <a:cs typeface="Roboto"/>
                <a:sym typeface="Roboto"/>
              </a:endParaRPr>
            </a:p>
          </p:txBody>
        </p:sp>
      </p:grpSp>
      <p:grpSp>
        <p:nvGrpSpPr>
          <p:cNvPr id="848" name="Google Shape;848;p174"/>
          <p:cNvGrpSpPr/>
          <p:nvPr/>
        </p:nvGrpSpPr>
        <p:grpSpPr>
          <a:xfrm>
            <a:off x="0" y="1586613"/>
            <a:ext cx="4729082" cy="4643675"/>
            <a:chOff x="0" y="1189989"/>
            <a:chExt cx="3546900" cy="3482843"/>
          </a:xfrm>
        </p:grpSpPr>
        <p:sp>
          <p:nvSpPr>
            <p:cNvPr id="849" name="Google Shape;849;p174"/>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Registry</a:t>
              </a:r>
              <a:endParaRPr sz="1900">
                <a:solidFill>
                  <a:srgbClr val="FFFFFF"/>
                </a:solidFill>
                <a:latin typeface="Roboto"/>
                <a:ea typeface="Roboto"/>
                <a:cs typeface="Roboto"/>
                <a:sym typeface="Roboto"/>
              </a:endParaRPr>
            </a:p>
          </p:txBody>
        </p:sp>
        <p:sp>
          <p:nvSpPr>
            <p:cNvPr id="850" name="Google Shape;850;p174"/>
            <p:cNvSpPr txBox="1"/>
            <p:nvPr/>
          </p:nvSpPr>
          <p:spPr>
            <a:xfrm>
              <a:off x="463344" y="2057133"/>
              <a:ext cx="2620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Common supported package managers</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Contains basic information about each package</a:t>
              </a:r>
              <a:endParaRPr sz="2400">
                <a:latin typeface="Roboto"/>
                <a:ea typeface="Roboto"/>
                <a:cs typeface="Roboto"/>
                <a:sym typeface="Roboto"/>
              </a:endParaRPr>
            </a:p>
            <a:p>
              <a:pPr indent="0" lvl="0" marL="0" rtl="0" algn="l">
                <a:lnSpc>
                  <a:spcPct val="115000"/>
                </a:lnSpc>
                <a:spcBef>
                  <a:spcPts val="0"/>
                </a:spcBef>
                <a:spcAft>
                  <a:spcPts val="0"/>
                </a:spcAft>
                <a:buNone/>
              </a:pPr>
              <a:r>
                <a:t/>
              </a:r>
              <a:endParaRPr sz="2400">
                <a:latin typeface="Roboto"/>
                <a:ea typeface="Roboto"/>
                <a:cs typeface="Roboto"/>
                <a:sym typeface="Roboto"/>
              </a:endParaRPr>
            </a:p>
            <a:p>
              <a:pPr indent="0" lvl="0" marL="0" rtl="0" algn="l">
                <a:lnSpc>
                  <a:spcPct val="115000"/>
                </a:lnSpc>
                <a:spcBef>
                  <a:spcPts val="0"/>
                </a:spcBef>
                <a:spcAft>
                  <a:spcPts val="0"/>
                </a:spcAft>
                <a:buNone/>
              </a:pPr>
              <a:r>
                <a:t/>
              </a:r>
              <a:endParaRPr sz="2400">
                <a:latin typeface="Roboto"/>
                <a:ea typeface="Roboto"/>
                <a:cs typeface="Roboto"/>
                <a:sym typeface="Roboto"/>
              </a:endParaRPr>
            </a:p>
          </p:txBody>
        </p:sp>
      </p:grpSp>
      <p:grpSp>
        <p:nvGrpSpPr>
          <p:cNvPr id="851" name="Google Shape;851;p174"/>
          <p:cNvGrpSpPr/>
          <p:nvPr/>
        </p:nvGrpSpPr>
        <p:grpSpPr>
          <a:xfrm>
            <a:off x="3925507" y="1586327"/>
            <a:ext cx="4407490" cy="4643961"/>
            <a:chOff x="2944204" y="1189775"/>
            <a:chExt cx="3305700" cy="3483058"/>
          </a:xfrm>
        </p:grpSpPr>
        <p:sp>
          <p:nvSpPr>
            <p:cNvPr id="852" name="Google Shape;852;p174"/>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Manifest File</a:t>
              </a:r>
              <a:endParaRPr sz="1900">
                <a:solidFill>
                  <a:srgbClr val="FFFFFF"/>
                </a:solidFill>
                <a:latin typeface="Roboto"/>
                <a:ea typeface="Roboto"/>
                <a:cs typeface="Roboto"/>
                <a:sym typeface="Roboto"/>
              </a:endParaRPr>
            </a:p>
          </p:txBody>
        </p:sp>
        <p:sp>
          <p:nvSpPr>
            <p:cNvPr id="853" name="Google Shape;853;p174"/>
            <p:cNvSpPr txBox="1"/>
            <p:nvPr/>
          </p:nvSpPr>
          <p:spPr>
            <a:xfrm>
              <a:off x="3239556" y="2057133"/>
              <a:ext cx="2655600" cy="26157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Contains Metadata</a:t>
              </a:r>
              <a:endParaRPr sz="2000">
                <a:latin typeface="Roboto"/>
                <a:ea typeface="Roboto"/>
                <a:cs typeface="Roboto"/>
                <a:sym typeface="Roboto"/>
              </a:endParaRPr>
            </a:p>
            <a:p>
              <a:pPr indent="-355600" lvl="1" marL="914400" rtl="0" algn="l">
                <a:lnSpc>
                  <a:spcPct val="115000"/>
                </a:lnSpc>
                <a:spcBef>
                  <a:spcPts val="0"/>
                </a:spcBef>
                <a:spcAft>
                  <a:spcPts val="0"/>
                </a:spcAft>
                <a:buSzPts val="2000"/>
                <a:buFont typeface="Roboto"/>
                <a:buChar char="○"/>
              </a:pPr>
              <a:r>
                <a:rPr lang="en-US" sz="2000">
                  <a:latin typeface="Roboto"/>
                  <a:ea typeface="Roboto"/>
                  <a:cs typeface="Roboto"/>
                  <a:sym typeface="Roboto"/>
                </a:rPr>
                <a:t>Author, license, version, dependencies, etc.</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Some registries parse this information while others do not.</a:t>
              </a:r>
              <a:endParaRPr sz="2000">
                <a:latin typeface="Roboto"/>
                <a:ea typeface="Roboto"/>
                <a:cs typeface="Roboto"/>
                <a:sym typeface="Robo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175"/>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Collection</a:t>
            </a:r>
            <a:endParaRPr/>
          </a:p>
        </p:txBody>
      </p:sp>
      <p:sp>
        <p:nvSpPr>
          <p:cNvPr id="860" name="Google Shape;860;p175"/>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100"/>
              </a:spcBef>
              <a:spcAft>
                <a:spcPts val="0"/>
              </a:spcAft>
              <a:buClr>
                <a:srgbClr val="000000"/>
              </a:buClr>
              <a:buSzPts val="2400"/>
              <a:buFont typeface="Arial"/>
              <a:buChar char="●"/>
            </a:pPr>
            <a:r>
              <a:rPr lang="en-US">
                <a:solidFill>
                  <a:srgbClr val="000000"/>
                </a:solidFill>
              </a:rPr>
              <a:t>Usual Tools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GitHub API</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Travis C.I. API</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Licensee (Ruby Gem)</a:t>
            </a:r>
            <a:endParaRPr>
              <a:solidFill>
                <a:srgbClr val="000000"/>
              </a:solidFill>
            </a:endParaRPr>
          </a:p>
          <a:p>
            <a:pPr indent="0" lvl="0" marL="457200" rtl="0" algn="l">
              <a:lnSpc>
                <a:spcPct val="100000"/>
              </a:lnSpc>
              <a:spcBef>
                <a:spcPts val="1100"/>
              </a:spcBef>
              <a:spcAft>
                <a:spcPts val="0"/>
              </a:spcAft>
              <a:buNone/>
            </a:pPr>
            <a:r>
              <a:t/>
            </a:r>
            <a:endParaRPr>
              <a:solidFill>
                <a:srgbClr val="000000"/>
              </a:solidFill>
            </a:endParaRPr>
          </a:p>
          <a:p>
            <a:pPr indent="-381000" lvl="0" marL="457200" rtl="0" algn="l">
              <a:spcBef>
                <a:spcPts val="1100"/>
              </a:spcBef>
              <a:spcAft>
                <a:spcPts val="0"/>
              </a:spcAft>
              <a:buClr>
                <a:srgbClr val="000000"/>
              </a:buClr>
              <a:buSzPts val="2400"/>
              <a:buChar char="●"/>
            </a:pPr>
            <a:r>
              <a:rPr lang="en-US">
                <a:solidFill>
                  <a:srgbClr val="000000"/>
                </a:solidFill>
              </a:rPr>
              <a:t>Tables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basic_information: (name, repository, status)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licenses: (name, license type)</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authors: (name, entity, role, identity)</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dependencies: (name, release, dependency)</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contributors: (name, entity, lines of code (LoC), start_date, end_date)</a:t>
            </a:r>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76"/>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67" name="Google Shape;867;p176"/>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Data Profiling</a:t>
            </a:r>
            <a:endParaRPr/>
          </a:p>
        </p:txBody>
      </p:sp>
      <p:graphicFrame>
        <p:nvGraphicFramePr>
          <p:cNvPr id="868" name="Google Shape;868;p176"/>
          <p:cNvGraphicFramePr/>
          <p:nvPr/>
        </p:nvGraphicFramePr>
        <p:xfrm>
          <a:off x="2152800" y="2311260"/>
          <a:ext cx="3000000" cy="3000000"/>
        </p:xfrm>
        <a:graphic>
          <a:graphicData uri="http://schemas.openxmlformats.org/drawingml/2006/table">
            <a:tbl>
              <a:tblPr>
                <a:noFill/>
                <a:tableStyleId>{41223A1B-0240-41FE-B82D-F85BBA659268}</a:tableStyleId>
              </a:tblPr>
              <a:tblGrid>
                <a:gridCol w="2588925"/>
                <a:gridCol w="2588925"/>
                <a:gridCol w="2588925"/>
              </a:tblGrid>
              <a:tr h="971500">
                <a:tc>
                  <a:txBody>
                    <a:bodyPr>
                      <a:noAutofit/>
                    </a:bodyPr>
                    <a:lstStyle/>
                    <a:p>
                      <a:pPr indent="0" lvl="0" marL="0" rtl="0" algn="ctr">
                        <a:spcBef>
                          <a:spcPts val="0"/>
                        </a:spcBef>
                        <a:spcAft>
                          <a:spcPts val="0"/>
                        </a:spcAft>
                        <a:buNone/>
                      </a:pPr>
                      <a:r>
                        <a:rPr lang="en-US" sz="2400"/>
                        <a:t>Language</a:t>
                      </a:r>
                      <a:endParaRPr sz="2400"/>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US" sz="2400"/>
                        <a:t>Package Manager</a:t>
                      </a:r>
                      <a:endParaRPr sz="2400"/>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US" sz="2400"/>
                        <a:t>Number of Packages</a:t>
                      </a:r>
                      <a:endParaRPr sz="2400"/>
                    </a:p>
                  </a:txBody>
                  <a:tcPr marT="91425" marB="91425" marR="91425" marL="91425">
                    <a:solidFill>
                      <a:srgbClr val="D9D9D9"/>
                    </a:solidFill>
                  </a:tcPr>
                </a:tc>
              </a:tr>
              <a:tr h="583700">
                <a:tc>
                  <a:txBody>
                    <a:bodyPr>
                      <a:noAutofit/>
                    </a:bodyPr>
                    <a:lstStyle/>
                    <a:p>
                      <a:pPr indent="0" lvl="0" marL="0" rtl="0" algn="l">
                        <a:spcBef>
                          <a:spcPts val="0"/>
                        </a:spcBef>
                        <a:spcAft>
                          <a:spcPts val="0"/>
                        </a:spcAft>
                        <a:buNone/>
                      </a:pPr>
                      <a:r>
                        <a:rPr lang="en-US" sz="2400"/>
                        <a:t>R</a:t>
                      </a:r>
                      <a:endParaRPr sz="24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t>CRAN</a:t>
                      </a:r>
                      <a:endParaRPr sz="24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US" sz="2400"/>
                        <a:t>12,614</a:t>
                      </a:r>
                      <a:endParaRPr sz="2400"/>
                    </a:p>
                  </a:txBody>
                  <a:tcPr marT="91425" marB="91425" marR="91425" marL="91425">
                    <a:lnB cap="flat" cmpd="sng" w="9525">
                      <a:solidFill>
                        <a:srgbClr val="9E9E9E"/>
                      </a:solidFill>
                      <a:prstDash val="solid"/>
                      <a:round/>
                      <a:headEnd len="sm" w="sm" type="none"/>
                      <a:tailEnd len="sm" w="sm" type="none"/>
                    </a:lnB>
                  </a:tcPr>
                </a:tc>
              </a:tr>
              <a:tr h="583700">
                <a:tc>
                  <a:txBody>
                    <a:bodyPr>
                      <a:noAutofit/>
                    </a:bodyPr>
                    <a:lstStyle/>
                    <a:p>
                      <a:pPr indent="0" lvl="0" marL="0" rtl="0" algn="l">
                        <a:spcBef>
                          <a:spcPts val="0"/>
                        </a:spcBef>
                        <a:spcAft>
                          <a:spcPts val="0"/>
                        </a:spcAft>
                        <a:buNone/>
                      </a:pPr>
                      <a:r>
                        <a:rPr lang="en-US" sz="2400"/>
                        <a:t>Python</a:t>
                      </a:r>
                      <a:endParaRPr sz="24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US" sz="2400"/>
                        <a:t>PyPi</a:t>
                      </a:r>
                      <a:endParaRPr sz="24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r">
                        <a:spcBef>
                          <a:spcPts val="0"/>
                        </a:spcBef>
                        <a:spcAft>
                          <a:spcPts val="0"/>
                        </a:spcAft>
                        <a:buClr>
                          <a:schemeClr val="dk1"/>
                        </a:buClr>
                        <a:buSzPts val="1100"/>
                        <a:buFont typeface="Arial"/>
                        <a:buNone/>
                      </a:pPr>
                      <a:r>
                        <a:rPr lang="en-US" sz="2400">
                          <a:solidFill>
                            <a:schemeClr val="dk1"/>
                          </a:solidFill>
                        </a:rPr>
                        <a:t>143,047</a:t>
                      </a:r>
                      <a:endParaRPr sz="2400"/>
                    </a:p>
                  </a:txBody>
                  <a:tcPr marT="91425" marB="91425" marR="91425" marL="91425">
                    <a:lnT cap="flat" cmpd="sng" w="9525">
                      <a:solidFill>
                        <a:srgbClr val="9E9E9E"/>
                      </a:solidFill>
                      <a:prstDash val="solid"/>
                      <a:round/>
                      <a:headEnd len="sm" w="sm" type="none"/>
                      <a:tailEnd len="sm" w="sm" type="none"/>
                    </a:lnT>
                  </a:tcPr>
                </a:tc>
              </a:tr>
              <a:tr h="587800">
                <a:tc>
                  <a:txBody>
                    <a:bodyPr>
                      <a:noAutofit/>
                    </a:bodyPr>
                    <a:lstStyle/>
                    <a:p>
                      <a:pPr indent="0" lvl="0" marL="0" rtl="0" algn="l">
                        <a:spcBef>
                          <a:spcPts val="0"/>
                        </a:spcBef>
                        <a:spcAft>
                          <a:spcPts val="0"/>
                        </a:spcAft>
                        <a:buNone/>
                      </a:pPr>
                      <a:r>
                        <a:rPr lang="en-US" sz="2400"/>
                        <a:t>Julia</a:t>
                      </a:r>
                      <a:endParaRPr sz="2400"/>
                    </a:p>
                  </a:txBody>
                  <a:tcPr marT="91425" marB="91425" marR="91425" marL="91425"/>
                </a:tc>
                <a:tc>
                  <a:txBody>
                    <a:bodyPr>
                      <a:noAutofit/>
                    </a:bodyPr>
                    <a:lstStyle/>
                    <a:p>
                      <a:pPr indent="0" lvl="0" marL="0" rtl="0" algn="l">
                        <a:spcBef>
                          <a:spcPts val="0"/>
                        </a:spcBef>
                        <a:spcAft>
                          <a:spcPts val="0"/>
                        </a:spcAft>
                        <a:buNone/>
                      </a:pPr>
                      <a:r>
                        <a:rPr lang="en-US" sz="2400"/>
                        <a:t>Pkg.jl</a:t>
                      </a:r>
                      <a:endParaRPr sz="2400"/>
                    </a:p>
                  </a:txBody>
                  <a:tcPr marT="91425" marB="91425" marR="91425" marL="91425"/>
                </a:tc>
                <a:tc>
                  <a:txBody>
                    <a:bodyPr>
                      <a:noAutofit/>
                    </a:bodyPr>
                    <a:lstStyle/>
                    <a:p>
                      <a:pPr indent="0" lvl="0" marL="0" rtl="0" algn="r">
                        <a:spcBef>
                          <a:spcPts val="0"/>
                        </a:spcBef>
                        <a:spcAft>
                          <a:spcPts val="0"/>
                        </a:spcAft>
                        <a:buNone/>
                      </a:pPr>
                      <a:r>
                        <a:rPr lang="en-US" sz="2400">
                          <a:solidFill>
                            <a:schemeClr val="dk1"/>
                          </a:solidFill>
                          <a:latin typeface="Trebuchet MS"/>
                          <a:ea typeface="Trebuchet MS"/>
                          <a:cs typeface="Trebuchet MS"/>
                          <a:sym typeface="Trebuchet MS"/>
                        </a:rPr>
                        <a:t>2,040</a:t>
                      </a:r>
                      <a:endParaRPr sz="2400">
                        <a:solidFill>
                          <a:schemeClr val="dk1"/>
                        </a:solidFill>
                      </a:endParaRPr>
                    </a:p>
                  </a:txBody>
                  <a:tcPr marT="91425" marB="91425" marR="91425" marL="91425"/>
                </a:tc>
              </a:tr>
              <a:tr h="971500">
                <a:tc>
                  <a:txBody>
                    <a:bodyPr>
                      <a:noAutofit/>
                    </a:bodyPr>
                    <a:lstStyle/>
                    <a:p>
                      <a:pPr indent="0" lvl="0" marL="0" rtl="0" algn="l">
                        <a:spcBef>
                          <a:spcPts val="0"/>
                        </a:spcBef>
                        <a:spcAft>
                          <a:spcPts val="0"/>
                        </a:spcAft>
                        <a:buNone/>
                      </a:pPr>
                      <a:r>
                        <a:rPr lang="en-US" sz="2400"/>
                        <a:t>JavaScript</a:t>
                      </a:r>
                      <a:endParaRPr sz="2400"/>
                    </a:p>
                  </a:txBody>
                  <a:tcPr marT="91425" marB="91425" marR="91425" marL="91425"/>
                </a:tc>
                <a:tc>
                  <a:txBody>
                    <a:bodyPr>
                      <a:noAutofit/>
                    </a:bodyPr>
                    <a:lstStyle/>
                    <a:p>
                      <a:pPr indent="0" lvl="0" marL="0" rtl="0" algn="l">
                        <a:spcBef>
                          <a:spcPts val="0"/>
                        </a:spcBef>
                        <a:spcAft>
                          <a:spcPts val="0"/>
                        </a:spcAft>
                        <a:buNone/>
                      </a:pPr>
                      <a:r>
                        <a:rPr lang="en-US" sz="2400"/>
                        <a:t>CDNJS</a:t>
                      </a:r>
                      <a:endParaRPr sz="2400"/>
                    </a:p>
                  </a:txBody>
                  <a:tcPr marT="91425" marB="91425" marR="91425" marL="91425"/>
                </a:tc>
                <a:tc>
                  <a:txBody>
                    <a:bodyPr>
                      <a:noAutofit/>
                    </a:bodyPr>
                    <a:lstStyle/>
                    <a:p>
                      <a:pPr indent="0" lvl="0" marL="0" rtl="0" algn="r">
                        <a:spcBef>
                          <a:spcPts val="0"/>
                        </a:spcBef>
                        <a:spcAft>
                          <a:spcPts val="0"/>
                        </a:spcAft>
                        <a:buNone/>
                      </a:pPr>
                      <a:r>
                        <a:rPr lang="en-US" sz="2400"/>
                        <a:t>3,367</a:t>
                      </a:r>
                      <a:endParaRPr sz="2400"/>
                    </a:p>
                  </a:txBody>
                  <a:tcPr marT="91425" marB="91425" marR="91425" marL="91425"/>
                </a:tc>
              </a:tr>
            </a:tbl>
          </a:graphicData>
        </a:graphic>
      </p:graphicFrame>
      <p:sp>
        <p:nvSpPr>
          <p:cNvPr id="869" name="Google Shape;869;p176"/>
          <p:cNvSpPr txBox="1"/>
          <p:nvPr/>
        </p:nvSpPr>
        <p:spPr>
          <a:xfrm>
            <a:off x="1013200" y="1276900"/>
            <a:ext cx="91425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After examining 30+ different languages / package managers / registries we chose a subset most suitable for this project (see full inventory </a:t>
            </a:r>
            <a:r>
              <a:rPr lang="en-US" sz="2000" u="sng">
                <a:solidFill>
                  <a:schemeClr val="hlink"/>
                </a:solidFill>
                <a:hlinkClick r:id="rId3"/>
              </a:rPr>
              <a:t>list</a:t>
            </a:r>
            <a:r>
              <a:rPr lang="en-US" sz="2000"/>
              <a:t>).</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41"/>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Research Question</a:t>
            </a:r>
            <a:endParaRPr sz="4400">
              <a:solidFill>
                <a:srgbClr val="233E50"/>
              </a:solidFill>
              <a:latin typeface="Raleway"/>
              <a:ea typeface="Raleway"/>
              <a:cs typeface="Raleway"/>
              <a:sym typeface="Raleway"/>
            </a:endParaRPr>
          </a:p>
        </p:txBody>
      </p:sp>
      <p:sp>
        <p:nvSpPr>
          <p:cNvPr id="581" name="Google Shape;581;p141"/>
          <p:cNvSpPr txBox="1"/>
          <p:nvPr/>
        </p:nvSpPr>
        <p:spPr>
          <a:xfrm>
            <a:off x="838200" y="992550"/>
            <a:ext cx="10515600" cy="501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0"/>
              </a:spcAft>
              <a:buNone/>
            </a:pPr>
            <a:r>
              <a:rPr lang="en-US" sz="3600">
                <a:solidFill>
                  <a:schemeClr val="dk1"/>
                </a:solidFill>
                <a:latin typeface="Trebuchet MS"/>
                <a:ea typeface="Trebuchet MS"/>
                <a:cs typeface="Trebuchet MS"/>
                <a:sym typeface="Trebuchet MS"/>
              </a:rPr>
              <a:t>What are the high school to workforce pathways that lead to a STEM or STEM-related occupation? </a:t>
            </a:r>
            <a:endParaRPr sz="3600">
              <a:solidFill>
                <a:schemeClr val="dk1"/>
              </a:solidFill>
              <a:latin typeface="Trebuchet MS"/>
              <a:ea typeface="Trebuchet MS"/>
              <a:cs typeface="Trebuchet MS"/>
              <a:sym typeface="Trebuchet MS"/>
            </a:endParaRPr>
          </a:p>
          <a:p>
            <a:pPr indent="-419100" lvl="0" marL="457200" rtl="0" algn="l">
              <a:lnSpc>
                <a:spcPct val="115000"/>
              </a:lnSpc>
              <a:spcBef>
                <a:spcPts val="2000"/>
              </a:spcBef>
              <a:spcAft>
                <a:spcPts val="0"/>
              </a:spcAft>
              <a:buSzPts val="3000"/>
              <a:buFont typeface="Trebuchet MS"/>
              <a:buChar char="●"/>
            </a:pPr>
            <a:r>
              <a:rPr lang="en-US" sz="3000">
                <a:latin typeface="Trebuchet MS"/>
                <a:ea typeface="Trebuchet MS"/>
                <a:cs typeface="Trebuchet MS"/>
                <a:sym typeface="Trebuchet MS"/>
              </a:rPr>
              <a:t>Focus on high school to post-secondary and workforce pathways in Virginia</a:t>
            </a:r>
            <a:endParaRPr sz="3000">
              <a:latin typeface="Trebuchet MS"/>
              <a:ea typeface="Trebuchet MS"/>
              <a:cs typeface="Trebuchet MS"/>
              <a:sym typeface="Trebuchet MS"/>
            </a:endParaRPr>
          </a:p>
          <a:p>
            <a:pPr indent="-419100" lvl="0" marL="457200" rtl="0" algn="l">
              <a:lnSpc>
                <a:spcPct val="115000"/>
              </a:lnSpc>
              <a:spcBef>
                <a:spcPts val="0"/>
              </a:spcBef>
              <a:spcAft>
                <a:spcPts val="0"/>
              </a:spcAft>
              <a:buSzPts val="3000"/>
              <a:buFont typeface="Trebuchet MS"/>
              <a:buChar char="●"/>
            </a:pPr>
            <a:r>
              <a:rPr lang="en-US" sz="3000">
                <a:latin typeface="Trebuchet MS"/>
                <a:ea typeface="Trebuchet MS"/>
                <a:cs typeface="Trebuchet MS"/>
                <a:sym typeface="Trebuchet MS"/>
              </a:rPr>
              <a:t>Longitudinal Focus: ultimately trying to bridge individuals/ groups</a:t>
            </a:r>
            <a:endParaRPr sz="3000">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grpSp>
        <p:nvGrpSpPr>
          <p:cNvPr id="875" name="Google Shape;875;p177"/>
          <p:cNvGrpSpPr/>
          <p:nvPr/>
        </p:nvGrpSpPr>
        <p:grpSpPr>
          <a:xfrm>
            <a:off x="7509568" y="1586327"/>
            <a:ext cx="4407490" cy="4643951"/>
            <a:chOff x="5632317" y="1189775"/>
            <a:chExt cx="3305700" cy="3483050"/>
          </a:xfrm>
        </p:grpSpPr>
        <p:sp>
          <p:nvSpPr>
            <p:cNvPr id="876" name="Google Shape;876;p177"/>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Analysis</a:t>
              </a:r>
              <a:endParaRPr sz="1900">
                <a:solidFill>
                  <a:srgbClr val="FFFFFF"/>
                </a:solidFill>
                <a:latin typeface="Roboto"/>
                <a:ea typeface="Roboto"/>
                <a:cs typeface="Roboto"/>
                <a:sym typeface="Roboto"/>
              </a:endParaRPr>
            </a:p>
          </p:txBody>
        </p:sp>
        <p:sp>
          <p:nvSpPr>
            <p:cNvPr id="877" name="Google Shape;877;p177"/>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Estimate cost and value (by organization, sector, category, language)</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Network analysis of contributors and packages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Dependency charts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878" name="Google Shape;878;p177"/>
          <p:cNvGrpSpPr/>
          <p:nvPr/>
        </p:nvGrpSpPr>
        <p:grpSpPr>
          <a:xfrm>
            <a:off x="0" y="1586613"/>
            <a:ext cx="4729082" cy="4643665"/>
            <a:chOff x="0" y="1189989"/>
            <a:chExt cx="3546900" cy="3482836"/>
          </a:xfrm>
        </p:grpSpPr>
        <p:sp>
          <p:nvSpPr>
            <p:cNvPr id="879" name="Google Shape;879;p177"/>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Project Code (Github)</a:t>
              </a:r>
              <a:endParaRPr sz="1900">
                <a:solidFill>
                  <a:srgbClr val="FFFFFF"/>
                </a:solidFill>
                <a:latin typeface="Roboto"/>
                <a:ea typeface="Roboto"/>
                <a:cs typeface="Roboto"/>
                <a:sym typeface="Roboto"/>
              </a:endParaRPr>
            </a:p>
          </p:txBody>
        </p:sp>
        <p:sp>
          <p:nvSpPr>
            <p:cNvPr id="880" name="Google Shape;880;p177"/>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Collect the contributions and contributors.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For the latest release</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For the top 100 contributors by commits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Timestamped Lines of Code (LoC)</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Profile of contributors</a:t>
              </a:r>
              <a:endParaRPr sz="1600">
                <a:latin typeface="Roboto"/>
                <a:ea typeface="Roboto"/>
                <a:cs typeface="Roboto"/>
                <a:sym typeface="Roboto"/>
              </a:endParaRPr>
            </a:p>
          </p:txBody>
        </p:sp>
      </p:grpSp>
      <p:grpSp>
        <p:nvGrpSpPr>
          <p:cNvPr id="881" name="Google Shape;881;p177"/>
          <p:cNvGrpSpPr/>
          <p:nvPr/>
        </p:nvGrpSpPr>
        <p:grpSpPr>
          <a:xfrm>
            <a:off x="3925507" y="1586327"/>
            <a:ext cx="4407490" cy="4643951"/>
            <a:chOff x="2944204" y="1189775"/>
            <a:chExt cx="3305700" cy="3483050"/>
          </a:xfrm>
        </p:grpSpPr>
        <p:sp>
          <p:nvSpPr>
            <p:cNvPr id="882" name="Google Shape;882;p177"/>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Validate Data</a:t>
              </a:r>
              <a:endParaRPr sz="1900">
                <a:solidFill>
                  <a:srgbClr val="FFFFFF"/>
                </a:solidFill>
                <a:latin typeface="Roboto"/>
                <a:ea typeface="Roboto"/>
                <a:cs typeface="Roboto"/>
                <a:sym typeface="Roboto"/>
              </a:endParaRPr>
            </a:p>
          </p:txBody>
        </p:sp>
        <p:sp>
          <p:nvSpPr>
            <p:cNvPr id="883" name="Google Shape;883;p177"/>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30200" lvl="0" marL="457200" marR="0" rtl="0" algn="l">
                <a:lnSpc>
                  <a:spcPct val="115000"/>
                </a:lnSpc>
                <a:spcBef>
                  <a:spcPts val="0"/>
                </a:spcBef>
                <a:spcAft>
                  <a:spcPts val="0"/>
                </a:spcAft>
                <a:buClr>
                  <a:srgbClr val="000000"/>
                </a:buClr>
                <a:buSzPts val="1600"/>
                <a:buFont typeface="Roboto"/>
                <a:buChar char="●"/>
              </a:pPr>
              <a:r>
                <a:rPr lang="en-US" sz="1600">
                  <a:latin typeface="Roboto"/>
                  <a:ea typeface="Roboto"/>
                  <a:cs typeface="Roboto"/>
                  <a:sym typeface="Roboto"/>
                </a:rPr>
                <a:t>License</a:t>
              </a:r>
              <a:endParaRPr sz="1600">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lang="en-US" sz="1600">
                  <a:latin typeface="Roboto"/>
                  <a:ea typeface="Roboto"/>
                  <a:cs typeface="Roboto"/>
                  <a:sym typeface="Roboto"/>
                </a:rPr>
                <a:t>Package status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Continuous Integration (C.I.)</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Maintainers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Activity</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
        <p:nvSpPr>
          <p:cNvPr id="884" name="Google Shape;884;p177"/>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4000">
                <a:solidFill>
                  <a:schemeClr val="dk2"/>
                </a:solidFill>
                <a:latin typeface="Raleway"/>
                <a:ea typeface="Raleway"/>
                <a:cs typeface="Raleway"/>
                <a:sym typeface="Raleway"/>
              </a:rPr>
              <a:t>Next Steps</a:t>
            </a:r>
            <a:endParaRPr sz="4000">
              <a:solidFill>
                <a:schemeClr val="dk2"/>
              </a:solidFill>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pic>
        <p:nvPicPr>
          <p:cNvPr descr="Biocomplexity-PP-SectionTitle5-SDAL-BKGD-Light_2015-11.jpg" id="890" name="Google Shape;890;p178"/>
          <p:cNvPicPr preferRelativeResize="0"/>
          <p:nvPr/>
        </p:nvPicPr>
        <p:blipFill rotWithShape="1">
          <a:blip r:embed="rId3">
            <a:alphaModFix/>
          </a:blip>
          <a:srcRect b="0" l="0" r="0" t="0"/>
          <a:stretch/>
        </p:blipFill>
        <p:spPr>
          <a:xfrm>
            <a:off x="32426" y="0"/>
            <a:ext cx="12159574" cy="6858000"/>
          </a:xfrm>
          <a:prstGeom prst="rect">
            <a:avLst/>
          </a:prstGeom>
          <a:noFill/>
          <a:ln>
            <a:noFill/>
          </a:ln>
        </p:spPr>
      </p:pic>
      <p:sp>
        <p:nvSpPr>
          <p:cNvPr id="891" name="Google Shape;891;p178"/>
          <p:cNvSpPr txBox="1"/>
          <p:nvPr/>
        </p:nvSpPr>
        <p:spPr>
          <a:xfrm>
            <a:off x="422800" y="532125"/>
            <a:ext cx="70212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3E50"/>
              </a:buClr>
              <a:buSzPts val="5400"/>
              <a:buFont typeface="Raleway"/>
              <a:buNone/>
            </a:pPr>
            <a:r>
              <a:rPr b="1" lang="en-US" sz="3200">
                <a:solidFill>
                  <a:srgbClr val="233E50"/>
                </a:solidFill>
                <a:latin typeface="Raleway"/>
                <a:ea typeface="Raleway"/>
                <a:cs typeface="Raleway"/>
                <a:sym typeface="Raleway"/>
              </a:rPr>
              <a:t>Virginia Tech</a:t>
            </a:r>
            <a:endParaRPr b="1" sz="3200">
              <a:solidFill>
                <a:srgbClr val="233E50"/>
              </a:solidFill>
              <a:latin typeface="Raleway"/>
              <a:ea typeface="Raleway"/>
              <a:cs typeface="Raleway"/>
              <a:sym typeface="Raleway"/>
            </a:endParaRPr>
          </a:p>
          <a:p>
            <a:pPr indent="0" lvl="0" marL="0" marR="0" rtl="0" algn="ctr">
              <a:lnSpc>
                <a:spcPct val="100000"/>
              </a:lnSpc>
              <a:spcBef>
                <a:spcPts val="0"/>
              </a:spcBef>
              <a:spcAft>
                <a:spcPts val="0"/>
              </a:spcAft>
              <a:buClr>
                <a:srgbClr val="233E50"/>
              </a:buClr>
              <a:buSzPts val="5400"/>
              <a:buFont typeface="Raleway"/>
              <a:buNone/>
            </a:pPr>
            <a:r>
              <a:rPr b="1" lang="en-US" sz="3200">
                <a:solidFill>
                  <a:srgbClr val="233E50"/>
                </a:solidFill>
                <a:latin typeface="Raleway"/>
                <a:ea typeface="Raleway"/>
                <a:cs typeface="Raleway"/>
                <a:sym typeface="Raleway"/>
              </a:rPr>
              <a:t>Student Lifecycle Metrics</a:t>
            </a:r>
            <a:endParaRPr b="1" sz="3200">
              <a:solidFill>
                <a:srgbClr val="233E50"/>
              </a:solidFill>
              <a:latin typeface="Raleway"/>
              <a:ea typeface="Raleway"/>
              <a:cs typeface="Raleway"/>
              <a:sym typeface="Raleway"/>
            </a:endParaRPr>
          </a:p>
        </p:txBody>
      </p:sp>
      <p:sp>
        <p:nvSpPr>
          <p:cNvPr id="892" name="Google Shape;892;p178"/>
          <p:cNvSpPr txBox="1"/>
          <p:nvPr/>
        </p:nvSpPr>
        <p:spPr>
          <a:xfrm>
            <a:off x="358700" y="3680075"/>
            <a:ext cx="82713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aleway"/>
                <a:ea typeface="Raleway"/>
                <a:cs typeface="Raleway"/>
                <a:sym typeface="Raleway"/>
              </a:rPr>
              <a:t>PI: Aaron Schroeder</a:t>
            </a:r>
            <a:endParaRPr sz="2200">
              <a:latin typeface="Raleway"/>
              <a:ea typeface="Raleway"/>
              <a:cs typeface="Raleway"/>
              <a:sym typeface="Raleway"/>
            </a:endParaRPr>
          </a:p>
          <a:p>
            <a:pPr indent="0" lvl="0" marL="0" rtl="0" algn="l">
              <a:spcBef>
                <a:spcPts val="0"/>
              </a:spcBef>
              <a:spcAft>
                <a:spcPts val="0"/>
              </a:spcAft>
              <a:buNone/>
            </a:pPr>
            <a:r>
              <a:rPr lang="en-US" sz="2200">
                <a:latin typeface="Raleway"/>
                <a:ea typeface="Raleway"/>
                <a:cs typeface="Raleway"/>
                <a:sym typeface="Raleway"/>
              </a:rPr>
              <a:t>SDAL Leads: Gizem Korkmaz &amp; Sallie Keller</a:t>
            </a:r>
            <a:endParaRPr sz="2200">
              <a:latin typeface="Raleway"/>
              <a:ea typeface="Raleway"/>
              <a:cs typeface="Raleway"/>
              <a:sym typeface="Raleway"/>
            </a:endParaRPr>
          </a:p>
          <a:p>
            <a:pPr indent="0" lvl="0" marL="0" rtl="0" algn="l">
              <a:spcBef>
                <a:spcPts val="0"/>
              </a:spcBef>
              <a:spcAft>
                <a:spcPts val="0"/>
              </a:spcAft>
              <a:buNone/>
            </a:pPr>
            <a:r>
              <a:rPr lang="en-US" sz="2200">
                <a:latin typeface="Raleway"/>
                <a:ea typeface="Raleway"/>
                <a:cs typeface="Raleway"/>
                <a:sym typeface="Raleway"/>
              </a:rPr>
              <a:t>SDAL Team: Devika Nair, Jay Warajuntano, Doug Mattingly, Davon Woodard</a:t>
            </a:r>
            <a:endParaRPr sz="22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200">
                <a:solidFill>
                  <a:schemeClr val="dk1"/>
                </a:solidFill>
                <a:latin typeface="Raleway"/>
                <a:ea typeface="Raleway"/>
                <a:cs typeface="Raleway"/>
                <a:sym typeface="Raleway"/>
              </a:rPr>
              <a:t>Sponsor: Ken Smith, Vice Provost of Virginia Tech</a:t>
            </a:r>
            <a:endParaRPr sz="2200">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79"/>
          <p:cNvSpPr txBox="1"/>
          <p:nvPr/>
        </p:nvSpPr>
        <p:spPr>
          <a:xfrm>
            <a:off x="11570621" y="6473031"/>
            <a:ext cx="621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a:t>
            </a:fld>
            <a:endParaRPr sz="1867">
              <a:solidFill>
                <a:srgbClr val="FFFFFF"/>
              </a:solidFill>
              <a:latin typeface="Helvetica Neue Light"/>
              <a:ea typeface="Helvetica Neue Light"/>
              <a:cs typeface="Helvetica Neue Light"/>
              <a:sym typeface="Helvetica Neue Light"/>
            </a:endParaRPr>
          </a:p>
        </p:txBody>
      </p:sp>
      <p:sp>
        <p:nvSpPr>
          <p:cNvPr id="899" name="Google Shape;899;p179"/>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Agenda</a:t>
            </a:r>
            <a:endParaRPr/>
          </a:p>
        </p:txBody>
      </p:sp>
      <p:sp>
        <p:nvSpPr>
          <p:cNvPr id="900" name="Google Shape;900;p179"/>
          <p:cNvSpPr txBox="1"/>
          <p:nvPr/>
        </p:nvSpPr>
        <p:spPr>
          <a:xfrm>
            <a:off x="1831250" y="1565700"/>
            <a:ext cx="7920000" cy="4541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Research Questions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Project Plan</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Research Areas</a:t>
            </a:r>
            <a:endParaRPr sz="2400"/>
          </a:p>
          <a:p>
            <a:pPr indent="0" lvl="0" marL="0" rtl="0" algn="l">
              <a:spcBef>
                <a:spcPts val="0"/>
              </a:spcBef>
              <a:spcAft>
                <a:spcPts val="0"/>
              </a:spcAft>
              <a:buNone/>
            </a:pPr>
            <a:r>
              <a:t/>
            </a:r>
            <a:endParaRPr sz="2400"/>
          </a:p>
          <a:p>
            <a:pPr indent="-381000" lvl="1" marL="914400" rtl="0" algn="l">
              <a:spcBef>
                <a:spcPts val="0"/>
              </a:spcBef>
              <a:spcAft>
                <a:spcPts val="0"/>
              </a:spcAft>
              <a:buSzPts val="2400"/>
              <a:buChar char="○"/>
            </a:pPr>
            <a:r>
              <a:rPr lang="en-US" sz="2400"/>
              <a:t>Admissions</a:t>
            </a:r>
            <a:endParaRPr sz="2400"/>
          </a:p>
          <a:p>
            <a:pPr indent="0" lvl="0" marL="0" rtl="0" algn="l">
              <a:spcBef>
                <a:spcPts val="0"/>
              </a:spcBef>
              <a:spcAft>
                <a:spcPts val="0"/>
              </a:spcAft>
              <a:buNone/>
            </a:pPr>
            <a:r>
              <a:t/>
            </a:r>
            <a:endParaRPr sz="2400"/>
          </a:p>
          <a:p>
            <a:pPr indent="-381000" lvl="1" marL="914400" rtl="0" algn="l">
              <a:spcBef>
                <a:spcPts val="0"/>
              </a:spcBef>
              <a:spcAft>
                <a:spcPts val="0"/>
              </a:spcAft>
              <a:buSzPts val="2400"/>
              <a:buChar char="○"/>
            </a:pPr>
            <a:r>
              <a:rPr lang="en-US" sz="2400"/>
              <a:t>Progression</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Next Steps</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Google Shape;906;p180"/>
          <p:cNvSpPr txBox="1"/>
          <p:nvPr/>
        </p:nvSpPr>
        <p:spPr>
          <a:xfrm>
            <a:off x="11570621" y="6473031"/>
            <a:ext cx="621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a:t>
            </a:fld>
            <a:endParaRPr sz="1867">
              <a:solidFill>
                <a:srgbClr val="FFFFFF"/>
              </a:solidFill>
              <a:latin typeface="Helvetica Neue Light"/>
              <a:ea typeface="Helvetica Neue Light"/>
              <a:cs typeface="Helvetica Neue Light"/>
              <a:sym typeface="Helvetica Neue Light"/>
            </a:endParaRPr>
          </a:p>
        </p:txBody>
      </p:sp>
      <p:sp>
        <p:nvSpPr>
          <p:cNvPr id="907" name="Google Shape;907;p180"/>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Research Questions</a:t>
            </a:r>
            <a:endParaRPr/>
          </a:p>
        </p:txBody>
      </p:sp>
      <p:sp>
        <p:nvSpPr>
          <p:cNvPr id="908" name="Google Shape;908;p180"/>
          <p:cNvSpPr txBox="1"/>
          <p:nvPr/>
        </p:nvSpPr>
        <p:spPr>
          <a:xfrm>
            <a:off x="2136000" y="1231550"/>
            <a:ext cx="7920000" cy="45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Using the new Virginia Tech Data Lake and other available to create new metrics to measure student success in the areas of:</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Admissions</a:t>
            </a:r>
            <a:endParaRPr sz="2000"/>
          </a:p>
          <a:p>
            <a:pPr indent="-342900" lvl="1" marL="914400" rtl="0" algn="l">
              <a:spcBef>
                <a:spcPts val="0"/>
              </a:spcBef>
              <a:spcAft>
                <a:spcPts val="0"/>
              </a:spcAft>
              <a:buSzPts val="1800"/>
              <a:buChar char="○"/>
            </a:pPr>
            <a:r>
              <a:rPr lang="en-US" sz="1800"/>
              <a:t>How do students respond to acceptances? </a:t>
            </a:r>
            <a:endParaRPr sz="1800"/>
          </a:p>
          <a:p>
            <a:pPr indent="-342900" lvl="1" marL="914400" rtl="0" algn="l">
              <a:spcBef>
                <a:spcPts val="0"/>
              </a:spcBef>
              <a:spcAft>
                <a:spcPts val="0"/>
              </a:spcAft>
              <a:buSzPts val="1800"/>
              <a:buChar char="○"/>
            </a:pPr>
            <a:r>
              <a:rPr lang="en-US" sz="1800"/>
              <a:t>What patterns accompany students who choose to enroll elsewhere?</a:t>
            </a:r>
            <a:endParaRPr sz="18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Student Success</a:t>
            </a:r>
            <a:endParaRPr sz="2000"/>
          </a:p>
          <a:p>
            <a:pPr indent="-342900" lvl="1" marL="914400" rtl="0" algn="l">
              <a:spcBef>
                <a:spcPts val="0"/>
              </a:spcBef>
              <a:spcAft>
                <a:spcPts val="0"/>
              </a:spcAft>
              <a:buSzPts val="1800"/>
              <a:buChar char="○"/>
            </a:pPr>
            <a:r>
              <a:rPr lang="en-US" sz="1800"/>
              <a:t>How do students perform throughout their 4 years at Virginia Tech? </a:t>
            </a:r>
            <a:endParaRPr sz="1800"/>
          </a:p>
          <a:p>
            <a:pPr indent="-342900" lvl="1" marL="914400" rtl="0" algn="l">
              <a:spcBef>
                <a:spcPts val="0"/>
              </a:spcBef>
              <a:spcAft>
                <a:spcPts val="0"/>
              </a:spcAft>
              <a:buSzPts val="1800"/>
              <a:buChar char="○"/>
            </a:pPr>
            <a:r>
              <a:rPr lang="en-US" sz="1800"/>
              <a:t>What patterns characterize students struggling to complete their studies?</a:t>
            </a:r>
            <a:endParaRPr sz="18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8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lang="en-US" sz="4000"/>
              <a:t>Admissions</a:t>
            </a:r>
            <a:endParaRPr sz="4000"/>
          </a:p>
          <a:p>
            <a:pPr indent="0" lvl="0" marL="0" marR="0" rtl="0" algn="ctr">
              <a:lnSpc>
                <a:spcPct val="90000"/>
              </a:lnSpc>
              <a:spcBef>
                <a:spcPts val="0"/>
              </a:spcBef>
              <a:spcAft>
                <a:spcPts val="0"/>
              </a:spcAft>
              <a:buClr>
                <a:schemeClr val="dk2"/>
              </a:buClr>
              <a:buSzPts val="4000"/>
              <a:buFont typeface="Raleway"/>
              <a:buNone/>
            </a:pPr>
            <a:r>
              <a:rPr lang="en-US" sz="3000"/>
              <a:t>Patterns for  Alternate Enrollment</a:t>
            </a:r>
            <a:endParaRPr b="1" i="0" sz="3000" u="none" cap="none" strike="noStrike">
              <a:solidFill>
                <a:schemeClr val="dk2"/>
              </a:solidFill>
              <a:latin typeface="Raleway"/>
              <a:ea typeface="Raleway"/>
              <a:cs typeface="Raleway"/>
              <a:sym typeface="Raleway"/>
            </a:endParaRPr>
          </a:p>
        </p:txBody>
      </p:sp>
      <p:sp>
        <p:nvSpPr>
          <p:cNvPr id="914" name="Google Shape;914;p181"/>
          <p:cNvSpPr txBox="1"/>
          <p:nvPr/>
        </p:nvSpPr>
        <p:spPr>
          <a:xfrm>
            <a:off x="1311950" y="1358100"/>
            <a:ext cx="4163100" cy="4455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US" sz="1600"/>
              <a:t>Finance</a:t>
            </a:r>
            <a:endParaRPr sz="1600"/>
          </a:p>
          <a:p>
            <a:pPr indent="-317500" lvl="1" marL="914400" rtl="0" algn="l">
              <a:lnSpc>
                <a:spcPct val="115000"/>
              </a:lnSpc>
              <a:spcBef>
                <a:spcPts val="0"/>
              </a:spcBef>
              <a:spcAft>
                <a:spcPts val="0"/>
              </a:spcAft>
              <a:buClr>
                <a:srgbClr val="000000"/>
              </a:buClr>
              <a:buSzPts val="1400"/>
              <a:buChar char="○"/>
            </a:pPr>
            <a:r>
              <a:rPr lang="en-US"/>
              <a:t>The Expected Family Contribution</a:t>
            </a:r>
            <a:endParaRPr/>
          </a:p>
          <a:p>
            <a:pPr indent="0" lvl="0" marL="0" rtl="0" algn="l">
              <a:lnSpc>
                <a:spcPct val="115000"/>
              </a:lnSpc>
              <a:spcBef>
                <a:spcPts val="0"/>
              </a:spcBef>
              <a:spcAft>
                <a:spcPts val="0"/>
              </a:spcAft>
              <a:buNone/>
            </a:pPr>
            <a:r>
              <a:t/>
            </a:r>
            <a:endParaRPr/>
          </a:p>
          <a:p>
            <a:pPr indent="-330200" lvl="0" marL="457200" rtl="0" algn="l">
              <a:lnSpc>
                <a:spcPct val="115000"/>
              </a:lnSpc>
              <a:spcBef>
                <a:spcPts val="0"/>
              </a:spcBef>
              <a:spcAft>
                <a:spcPts val="0"/>
              </a:spcAft>
              <a:buClr>
                <a:srgbClr val="000000"/>
              </a:buClr>
              <a:buSzPts val="1600"/>
              <a:buChar char="●"/>
            </a:pPr>
            <a:r>
              <a:rPr lang="en-US" sz="1600"/>
              <a:t>Location</a:t>
            </a:r>
            <a:endParaRPr sz="1600"/>
          </a:p>
          <a:p>
            <a:pPr indent="-317500" lvl="1" marL="914400" rtl="0" algn="l">
              <a:lnSpc>
                <a:spcPct val="115000"/>
              </a:lnSpc>
              <a:spcBef>
                <a:spcPts val="0"/>
              </a:spcBef>
              <a:spcAft>
                <a:spcPts val="0"/>
              </a:spcAft>
              <a:buClr>
                <a:srgbClr val="000000"/>
              </a:buClr>
              <a:buSzPts val="1400"/>
              <a:buChar char="○"/>
            </a:pPr>
            <a:r>
              <a:rPr lang="en-US"/>
              <a:t>Community Demographics </a:t>
            </a:r>
            <a:endParaRPr/>
          </a:p>
          <a:p>
            <a:pPr indent="-317500" lvl="1" marL="914400" rtl="0" algn="l">
              <a:lnSpc>
                <a:spcPct val="115000"/>
              </a:lnSpc>
              <a:spcBef>
                <a:spcPts val="0"/>
              </a:spcBef>
              <a:spcAft>
                <a:spcPts val="0"/>
              </a:spcAft>
              <a:buClr>
                <a:srgbClr val="000000"/>
              </a:buClr>
              <a:buSzPts val="1400"/>
              <a:buChar char="○"/>
            </a:pPr>
            <a:r>
              <a:rPr lang="en-US"/>
              <a:t>High School - College Goingness</a:t>
            </a:r>
            <a:endParaRPr/>
          </a:p>
          <a:p>
            <a:pPr indent="-317500" lvl="1" marL="914400" rtl="0" algn="l">
              <a:lnSpc>
                <a:spcPct val="115000"/>
              </a:lnSpc>
              <a:spcBef>
                <a:spcPts val="0"/>
              </a:spcBef>
              <a:spcAft>
                <a:spcPts val="0"/>
              </a:spcAft>
              <a:buClr>
                <a:srgbClr val="000000"/>
              </a:buClr>
              <a:buSzPts val="1400"/>
              <a:buChar char="○"/>
            </a:pPr>
            <a:r>
              <a:rPr lang="en-US"/>
              <a:t>Family Education History</a:t>
            </a:r>
            <a:endParaRPr/>
          </a:p>
          <a:p>
            <a:pPr indent="0" lvl="0" marL="0" rtl="0" algn="l">
              <a:lnSpc>
                <a:spcPct val="115000"/>
              </a:lnSpc>
              <a:spcBef>
                <a:spcPts val="0"/>
              </a:spcBef>
              <a:spcAft>
                <a:spcPts val="0"/>
              </a:spcAft>
              <a:buNone/>
            </a:pPr>
            <a:r>
              <a:t/>
            </a:r>
            <a:endParaRPr/>
          </a:p>
          <a:p>
            <a:pPr indent="-330200" lvl="0" marL="457200" rtl="0" algn="l">
              <a:lnSpc>
                <a:spcPct val="115000"/>
              </a:lnSpc>
              <a:spcBef>
                <a:spcPts val="0"/>
              </a:spcBef>
              <a:spcAft>
                <a:spcPts val="0"/>
              </a:spcAft>
              <a:buClr>
                <a:srgbClr val="000000"/>
              </a:buClr>
              <a:buSzPts val="1600"/>
              <a:buChar char="●"/>
            </a:pPr>
            <a:r>
              <a:rPr lang="en-US" sz="1600"/>
              <a:t>School Chosen Factors</a:t>
            </a:r>
            <a:endParaRPr sz="1600"/>
          </a:p>
          <a:p>
            <a:pPr indent="-317500" lvl="1" marL="914400" rtl="0" algn="l">
              <a:lnSpc>
                <a:spcPct val="115000"/>
              </a:lnSpc>
              <a:spcBef>
                <a:spcPts val="0"/>
              </a:spcBef>
              <a:spcAft>
                <a:spcPts val="0"/>
              </a:spcAft>
              <a:buClr>
                <a:srgbClr val="000000"/>
              </a:buClr>
              <a:buSzPts val="1400"/>
              <a:buChar char="○"/>
            </a:pPr>
            <a:r>
              <a:rPr lang="en-US"/>
              <a:t>School/Program Ranking differences</a:t>
            </a:r>
            <a:endParaRPr/>
          </a:p>
          <a:p>
            <a:pPr indent="-317500" lvl="1" marL="914400" rtl="0" algn="l">
              <a:lnSpc>
                <a:spcPct val="115000"/>
              </a:lnSpc>
              <a:spcBef>
                <a:spcPts val="0"/>
              </a:spcBef>
              <a:spcAft>
                <a:spcPts val="0"/>
              </a:spcAft>
              <a:buClr>
                <a:srgbClr val="000000"/>
              </a:buClr>
              <a:buSzPts val="1400"/>
              <a:buChar char="○"/>
            </a:pPr>
            <a:r>
              <a:rPr lang="en-US"/>
              <a:t>Size/type</a:t>
            </a:r>
            <a:endParaRPr/>
          </a:p>
          <a:p>
            <a:pPr indent="-317500" lvl="1" marL="914400" rtl="0" algn="l">
              <a:lnSpc>
                <a:spcPct val="115000"/>
              </a:lnSpc>
              <a:spcBef>
                <a:spcPts val="0"/>
              </a:spcBef>
              <a:spcAft>
                <a:spcPts val="0"/>
              </a:spcAft>
              <a:buClr>
                <a:srgbClr val="000000"/>
              </a:buClr>
              <a:buSzPts val="1400"/>
              <a:buChar char="○"/>
            </a:pPr>
            <a:r>
              <a:rPr lang="en-US"/>
              <a:t>Distance difference </a:t>
            </a:r>
            <a:endParaRPr/>
          </a:p>
          <a:p>
            <a:pPr indent="-317500" lvl="1" marL="914400" rtl="0" algn="l">
              <a:lnSpc>
                <a:spcPct val="115000"/>
              </a:lnSpc>
              <a:spcBef>
                <a:spcPts val="0"/>
              </a:spcBef>
              <a:spcAft>
                <a:spcPts val="0"/>
              </a:spcAft>
              <a:buClr>
                <a:srgbClr val="000000"/>
              </a:buClr>
              <a:buSzPts val="1400"/>
              <a:buChar char="○"/>
            </a:pPr>
            <a:r>
              <a:rPr lang="en-US"/>
              <a:t>Realistic tuition difference</a:t>
            </a:r>
            <a:endParaRPr/>
          </a:p>
          <a:p>
            <a:pPr indent="-317500" lvl="1" marL="914400" rtl="0" algn="l">
              <a:lnSpc>
                <a:spcPct val="115000"/>
              </a:lnSpc>
              <a:spcBef>
                <a:spcPts val="0"/>
              </a:spcBef>
              <a:spcAft>
                <a:spcPts val="0"/>
              </a:spcAft>
              <a:buClr>
                <a:srgbClr val="000000"/>
              </a:buClr>
              <a:buSzPts val="1400"/>
              <a:buChar char="○"/>
            </a:pPr>
            <a:r>
              <a:rPr lang="en-US"/>
              <a:t>Rural vs. Urban</a:t>
            </a:r>
            <a:endParaRPr/>
          </a:p>
          <a:p>
            <a:pPr indent="0" lvl="0" marL="0" rtl="0" algn="l">
              <a:lnSpc>
                <a:spcPct val="115000"/>
              </a:lnSpc>
              <a:spcBef>
                <a:spcPts val="1600"/>
              </a:spcBef>
              <a:spcAft>
                <a:spcPts val="0"/>
              </a:spcAft>
              <a:buNone/>
            </a:pPr>
            <a:r>
              <a:t/>
            </a:r>
            <a:endParaRPr sz="1800"/>
          </a:p>
          <a:p>
            <a:pPr indent="0" lvl="0" marL="0" rtl="0" algn="l">
              <a:lnSpc>
                <a:spcPct val="115000"/>
              </a:lnSpc>
              <a:spcBef>
                <a:spcPts val="1600"/>
              </a:spcBef>
              <a:spcAft>
                <a:spcPts val="1600"/>
              </a:spcAft>
              <a:buNone/>
            </a:pPr>
            <a:r>
              <a:t/>
            </a:r>
            <a:endParaRPr sz="1800"/>
          </a:p>
        </p:txBody>
      </p:sp>
      <p:graphicFrame>
        <p:nvGraphicFramePr>
          <p:cNvPr id="915" name="Google Shape;915;p181"/>
          <p:cNvGraphicFramePr/>
          <p:nvPr/>
        </p:nvGraphicFramePr>
        <p:xfrm>
          <a:off x="6468075" y="2058600"/>
          <a:ext cx="3000000" cy="3000000"/>
        </p:xfrm>
        <a:graphic>
          <a:graphicData uri="http://schemas.openxmlformats.org/drawingml/2006/table">
            <a:tbl>
              <a:tblPr>
                <a:noFill/>
                <a:tableStyleId>{41223A1B-0240-41FE-B82D-F85BBA659268}</a:tableStyleId>
              </a:tblPr>
              <a:tblGrid>
                <a:gridCol w="1500300"/>
                <a:gridCol w="1500300"/>
                <a:gridCol w="1500300"/>
              </a:tblGrid>
              <a:tr h="681525">
                <a:tc>
                  <a:txBody>
                    <a:bodyPr>
                      <a:noAutofit/>
                    </a:bodyPr>
                    <a:lstStyle/>
                    <a:p>
                      <a:pPr indent="0" lvl="0" marL="0" rtl="0" algn="ctr">
                        <a:spcBef>
                          <a:spcPts val="0"/>
                        </a:spcBef>
                        <a:spcAft>
                          <a:spcPts val="0"/>
                        </a:spcAft>
                        <a:buNone/>
                      </a:pPr>
                      <a:r>
                        <a:rPr b="1" lang="en-US"/>
                        <a:t>Method</a:t>
                      </a:r>
                      <a:endParaRPr b="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b="1" lang="en-US"/>
                        <a:t>Target</a:t>
                      </a:r>
                      <a:endParaRPr b="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b="1" lang="en-US"/>
                        <a:t>Example</a:t>
                      </a:r>
                      <a:endParaRPr b="1"/>
                    </a:p>
                    <a:p>
                      <a:pPr indent="0" lvl="0" marL="0" rtl="0" algn="ctr">
                        <a:spcBef>
                          <a:spcPts val="0"/>
                        </a:spcBef>
                        <a:spcAft>
                          <a:spcPts val="0"/>
                        </a:spcAft>
                        <a:buNone/>
                      </a:pPr>
                      <a:r>
                        <a:rPr b="1" lang="en-US"/>
                        <a:t>Independent Variables</a:t>
                      </a:r>
                      <a:endParaRPr b="1"/>
                    </a:p>
                  </a:txBody>
                  <a:tcPr marT="91425" marB="91425" marR="91425" marL="91425" anchor="ctr">
                    <a:solidFill>
                      <a:srgbClr val="CFE2F3"/>
                    </a:solidFill>
                  </a:tcPr>
                </a:tc>
              </a:tr>
              <a:tr h="654225">
                <a:tc>
                  <a:txBody>
                    <a:bodyPr>
                      <a:noAutofit/>
                    </a:bodyPr>
                    <a:lstStyle/>
                    <a:p>
                      <a:pPr indent="0" lvl="0" marL="0" rtl="0" algn="ctr">
                        <a:spcBef>
                          <a:spcPts val="0"/>
                        </a:spcBef>
                        <a:spcAft>
                          <a:spcPts val="0"/>
                        </a:spcAft>
                        <a:buNone/>
                      </a:pPr>
                      <a:r>
                        <a:rPr i="1" lang="en-US"/>
                        <a:t>Logistic Regression</a:t>
                      </a:r>
                      <a:endParaRPr i="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Accept/Decline</a:t>
                      </a:r>
                      <a:endParaRPr/>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Degree Program Ranking + Tuition</a:t>
                      </a:r>
                      <a:endParaRPr/>
                    </a:p>
                  </a:txBody>
                  <a:tcPr marT="91425" marB="91425" marR="91425" marL="91425" anchor="ctr">
                    <a:solidFill>
                      <a:srgbClr val="CFE2F3"/>
                    </a:solidFill>
                  </a:tcPr>
                </a:tc>
              </a:tr>
              <a:tr h="654225">
                <a:tc>
                  <a:txBody>
                    <a:bodyPr>
                      <a:noAutofit/>
                    </a:bodyPr>
                    <a:lstStyle/>
                    <a:p>
                      <a:pPr indent="0" lvl="0" marL="0" rtl="0" algn="ctr">
                        <a:spcBef>
                          <a:spcPts val="0"/>
                        </a:spcBef>
                        <a:spcAft>
                          <a:spcPts val="0"/>
                        </a:spcAft>
                        <a:buNone/>
                      </a:pPr>
                      <a:r>
                        <a:rPr i="1" lang="en-US"/>
                        <a:t>Multinomial logistic regression</a:t>
                      </a:r>
                      <a:endParaRPr i="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School Selected</a:t>
                      </a:r>
                      <a:endParaRPr/>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Distance + Scholarship status</a:t>
                      </a:r>
                      <a:endParaRPr/>
                    </a:p>
                  </a:txBody>
                  <a:tcPr marT="91425" marB="91425" marR="91425" marL="91425" anchor="ctr">
                    <a:solidFill>
                      <a:srgbClr val="CFE2F3"/>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82"/>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lang="en-US" sz="4000"/>
              <a:t>Progression</a:t>
            </a:r>
            <a:endParaRPr sz="4000"/>
          </a:p>
          <a:p>
            <a:pPr indent="0" lvl="0" marL="0" marR="0" rtl="0" algn="ctr">
              <a:lnSpc>
                <a:spcPct val="90000"/>
              </a:lnSpc>
              <a:spcBef>
                <a:spcPts val="0"/>
              </a:spcBef>
              <a:spcAft>
                <a:spcPts val="0"/>
              </a:spcAft>
              <a:buClr>
                <a:schemeClr val="dk2"/>
              </a:buClr>
              <a:buSzPts val="4000"/>
              <a:buFont typeface="Raleway"/>
              <a:buNone/>
            </a:pPr>
            <a:r>
              <a:rPr lang="en-US" sz="3000"/>
              <a:t>Patterns for  Student Success</a:t>
            </a:r>
            <a:endParaRPr b="1" i="0" sz="3000" u="none" cap="none" strike="noStrike">
              <a:solidFill>
                <a:schemeClr val="dk2"/>
              </a:solidFill>
              <a:latin typeface="Raleway"/>
              <a:ea typeface="Raleway"/>
              <a:cs typeface="Raleway"/>
              <a:sym typeface="Raleway"/>
            </a:endParaRPr>
          </a:p>
        </p:txBody>
      </p:sp>
      <p:sp>
        <p:nvSpPr>
          <p:cNvPr id="921" name="Google Shape;921;p182"/>
          <p:cNvSpPr txBox="1"/>
          <p:nvPr/>
        </p:nvSpPr>
        <p:spPr>
          <a:xfrm>
            <a:off x="7685050" y="1158188"/>
            <a:ext cx="3892500" cy="1851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endParaRPr>
          </a:p>
          <a:p>
            <a:pPr indent="0" lvl="0" marL="0" rtl="0" algn="ctr">
              <a:spcBef>
                <a:spcPts val="0"/>
              </a:spcBef>
              <a:spcAft>
                <a:spcPts val="0"/>
              </a:spcAft>
              <a:buNone/>
            </a:pPr>
            <a:r>
              <a:rPr b="1" lang="en-US" sz="2200">
                <a:solidFill>
                  <a:schemeClr val="dk1"/>
                </a:solidFill>
              </a:rPr>
              <a:t>Goal Measure: </a:t>
            </a:r>
            <a:endParaRPr b="1" sz="2200">
              <a:solidFill>
                <a:schemeClr val="dk1"/>
              </a:solidFill>
            </a:endParaRPr>
          </a:p>
          <a:p>
            <a:pPr indent="0" lvl="0" marL="0" rtl="0" algn="ctr">
              <a:spcBef>
                <a:spcPts val="0"/>
              </a:spcBef>
              <a:spcAft>
                <a:spcPts val="0"/>
              </a:spcAft>
              <a:buNone/>
            </a:pPr>
            <a:r>
              <a:t/>
            </a:r>
            <a:endParaRPr b="1" sz="22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Graduation Rate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Retention from year to year</a:t>
            </a:r>
            <a:br>
              <a:rPr lang="en-US" sz="2000">
                <a:solidFill>
                  <a:schemeClr val="dk1"/>
                </a:solidFill>
              </a:rPr>
            </a:br>
            <a:endParaRPr sz="2000">
              <a:solidFill>
                <a:schemeClr val="dk1"/>
              </a:solidFill>
            </a:endParaRPr>
          </a:p>
        </p:txBody>
      </p:sp>
      <p:sp>
        <p:nvSpPr>
          <p:cNvPr id="922" name="Google Shape;922;p182"/>
          <p:cNvSpPr txBox="1"/>
          <p:nvPr/>
        </p:nvSpPr>
        <p:spPr>
          <a:xfrm>
            <a:off x="5519500" y="1519125"/>
            <a:ext cx="2262300" cy="126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t>Finance</a:t>
            </a:r>
            <a:endParaRPr b="1" sz="1600"/>
          </a:p>
          <a:p>
            <a:pPr indent="-317500" lvl="1" marL="914400" rtl="0" algn="l">
              <a:lnSpc>
                <a:spcPct val="115000"/>
              </a:lnSpc>
              <a:spcBef>
                <a:spcPts val="0"/>
              </a:spcBef>
              <a:spcAft>
                <a:spcPts val="0"/>
              </a:spcAft>
              <a:buClr>
                <a:srgbClr val="000000"/>
              </a:buClr>
              <a:buSzPts val="1400"/>
              <a:buChar char="○"/>
            </a:pPr>
            <a:r>
              <a:rPr lang="en-US"/>
              <a:t>Unmet need</a:t>
            </a:r>
            <a:endParaRPr/>
          </a:p>
          <a:p>
            <a:pPr indent="0" lvl="0" marL="0" rtl="0" algn="l">
              <a:spcBef>
                <a:spcPts val="1600"/>
              </a:spcBef>
              <a:spcAft>
                <a:spcPts val="0"/>
              </a:spcAft>
              <a:buNone/>
            </a:pPr>
            <a:r>
              <a:t/>
            </a:r>
            <a:endParaRPr/>
          </a:p>
        </p:txBody>
      </p:sp>
      <p:sp>
        <p:nvSpPr>
          <p:cNvPr id="923" name="Google Shape;923;p182"/>
          <p:cNvSpPr txBox="1"/>
          <p:nvPr/>
        </p:nvSpPr>
        <p:spPr>
          <a:xfrm>
            <a:off x="3288875" y="1519125"/>
            <a:ext cx="2955300" cy="177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t>Background</a:t>
            </a:r>
            <a:endParaRPr b="1" sz="1600"/>
          </a:p>
          <a:p>
            <a:pPr indent="-317500" lvl="1" marL="914400" rtl="0" algn="l">
              <a:lnSpc>
                <a:spcPct val="115000"/>
              </a:lnSpc>
              <a:spcBef>
                <a:spcPts val="0"/>
              </a:spcBef>
              <a:spcAft>
                <a:spcPts val="0"/>
              </a:spcAft>
              <a:buClr>
                <a:srgbClr val="ADADAD"/>
              </a:buClr>
              <a:buSzPts val="1400"/>
              <a:buChar char="○"/>
            </a:pPr>
            <a:r>
              <a:rPr lang="en-US"/>
              <a:t>Community Characteristics</a:t>
            </a:r>
            <a:endParaRPr/>
          </a:p>
          <a:p>
            <a:pPr indent="-317500" lvl="1" marL="914400" rtl="0" algn="l">
              <a:lnSpc>
                <a:spcPct val="115000"/>
              </a:lnSpc>
              <a:spcBef>
                <a:spcPts val="0"/>
              </a:spcBef>
              <a:spcAft>
                <a:spcPts val="0"/>
              </a:spcAft>
              <a:buClr>
                <a:srgbClr val="ADADAD"/>
              </a:buClr>
              <a:buSzPts val="1400"/>
              <a:buChar char="○"/>
            </a:pPr>
            <a:r>
              <a:rPr lang="en-US"/>
              <a:t>High school - College Goingness</a:t>
            </a:r>
            <a:endParaRPr/>
          </a:p>
          <a:p>
            <a:pPr indent="-317500" lvl="1" marL="914400" rtl="0" algn="l">
              <a:lnSpc>
                <a:spcPct val="115000"/>
              </a:lnSpc>
              <a:spcBef>
                <a:spcPts val="0"/>
              </a:spcBef>
              <a:spcAft>
                <a:spcPts val="0"/>
              </a:spcAft>
              <a:buClr>
                <a:srgbClr val="ADADAD"/>
              </a:buClr>
              <a:buSzPts val="1400"/>
              <a:buChar char="○"/>
            </a:pPr>
            <a:r>
              <a:rPr lang="en-US"/>
              <a:t>First generation</a:t>
            </a:r>
            <a:endParaRPr/>
          </a:p>
          <a:p>
            <a:pPr indent="0" lvl="0" marL="0" rtl="0" algn="l">
              <a:spcBef>
                <a:spcPts val="1600"/>
              </a:spcBef>
              <a:spcAft>
                <a:spcPts val="0"/>
              </a:spcAft>
              <a:buNone/>
            </a:pPr>
            <a:r>
              <a:t/>
            </a:r>
            <a:endParaRPr/>
          </a:p>
        </p:txBody>
      </p:sp>
      <p:sp>
        <p:nvSpPr>
          <p:cNvPr id="924" name="Google Shape;924;p182"/>
          <p:cNvSpPr txBox="1"/>
          <p:nvPr/>
        </p:nvSpPr>
        <p:spPr>
          <a:xfrm>
            <a:off x="668300" y="1519125"/>
            <a:ext cx="3214800" cy="17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t>Embeddedness</a:t>
            </a:r>
            <a:endParaRPr b="1" sz="1600"/>
          </a:p>
          <a:p>
            <a:pPr indent="-317500" lvl="1" marL="914400" rtl="0" algn="l">
              <a:lnSpc>
                <a:spcPct val="115000"/>
              </a:lnSpc>
              <a:spcBef>
                <a:spcPts val="0"/>
              </a:spcBef>
              <a:spcAft>
                <a:spcPts val="0"/>
              </a:spcAft>
              <a:buClr>
                <a:srgbClr val="ADADAD"/>
              </a:buClr>
              <a:buSzPts val="1400"/>
              <a:buChar char="○"/>
            </a:pPr>
            <a:r>
              <a:rPr lang="en-US"/>
              <a:t>Greek life</a:t>
            </a:r>
            <a:endParaRPr/>
          </a:p>
          <a:p>
            <a:pPr indent="-317500" lvl="1" marL="914400" rtl="0" algn="l">
              <a:lnSpc>
                <a:spcPct val="115000"/>
              </a:lnSpc>
              <a:spcBef>
                <a:spcPts val="0"/>
              </a:spcBef>
              <a:spcAft>
                <a:spcPts val="0"/>
              </a:spcAft>
              <a:buClr>
                <a:srgbClr val="ADADAD"/>
              </a:buClr>
              <a:buSzPts val="1400"/>
              <a:buChar char="○"/>
            </a:pPr>
            <a:r>
              <a:rPr lang="en-US"/>
              <a:t>Intramurals</a:t>
            </a:r>
            <a:endParaRPr/>
          </a:p>
          <a:p>
            <a:pPr indent="-317500" lvl="1" marL="914400" rtl="0" algn="l">
              <a:lnSpc>
                <a:spcPct val="115000"/>
              </a:lnSpc>
              <a:spcBef>
                <a:spcPts val="0"/>
              </a:spcBef>
              <a:spcAft>
                <a:spcPts val="0"/>
              </a:spcAft>
              <a:buClr>
                <a:srgbClr val="ADADAD"/>
              </a:buClr>
              <a:buSzPts val="1400"/>
              <a:buChar char="○"/>
            </a:pPr>
            <a:r>
              <a:rPr lang="en-US"/>
              <a:t>Student athlete</a:t>
            </a:r>
            <a:endParaRPr/>
          </a:p>
          <a:p>
            <a:pPr indent="-317500" lvl="1" marL="914400" rtl="0" algn="l">
              <a:lnSpc>
                <a:spcPct val="115000"/>
              </a:lnSpc>
              <a:spcBef>
                <a:spcPts val="0"/>
              </a:spcBef>
              <a:spcAft>
                <a:spcPts val="0"/>
              </a:spcAft>
              <a:buClr>
                <a:srgbClr val="ADADAD"/>
              </a:buClr>
              <a:buSzPts val="1400"/>
              <a:buChar char="○"/>
            </a:pPr>
            <a:r>
              <a:rPr lang="en-US"/>
              <a:t>Hokie Camp</a:t>
            </a:r>
            <a:endParaRPr/>
          </a:p>
          <a:p>
            <a:pPr indent="-317500" lvl="1" marL="914400" rtl="0" algn="l">
              <a:lnSpc>
                <a:spcPct val="115000"/>
              </a:lnSpc>
              <a:spcBef>
                <a:spcPts val="0"/>
              </a:spcBef>
              <a:spcAft>
                <a:spcPts val="0"/>
              </a:spcAft>
              <a:buClr>
                <a:srgbClr val="ADADAD"/>
              </a:buClr>
              <a:buSzPts val="1400"/>
              <a:buChar char="○"/>
            </a:pPr>
            <a:r>
              <a:rPr lang="en-US"/>
              <a:t>Learning Community</a:t>
            </a:r>
            <a:endParaRPr/>
          </a:p>
          <a:p>
            <a:pPr indent="0" lvl="0" marL="0" rtl="0" algn="l">
              <a:spcBef>
                <a:spcPts val="1600"/>
              </a:spcBef>
              <a:spcAft>
                <a:spcPts val="0"/>
              </a:spcAft>
              <a:buNone/>
            </a:pPr>
            <a:r>
              <a:t/>
            </a:r>
            <a:endParaRPr/>
          </a:p>
        </p:txBody>
      </p:sp>
      <p:pic>
        <p:nvPicPr>
          <p:cNvPr id="925" name="Google Shape;925;p182"/>
          <p:cNvPicPr preferRelativeResize="0"/>
          <p:nvPr/>
        </p:nvPicPr>
        <p:blipFill rotWithShape="1">
          <a:blip r:embed="rId3">
            <a:alphaModFix/>
          </a:blip>
          <a:srcRect b="38461" l="3603" r="27225" t="29312"/>
          <a:stretch/>
        </p:blipFill>
        <p:spPr>
          <a:xfrm>
            <a:off x="999300" y="4144300"/>
            <a:ext cx="10211200" cy="1659300"/>
          </a:xfrm>
          <a:prstGeom prst="rect">
            <a:avLst/>
          </a:prstGeom>
          <a:noFill/>
          <a:ln>
            <a:noFill/>
          </a:ln>
        </p:spPr>
      </p:pic>
      <p:sp>
        <p:nvSpPr>
          <p:cNvPr id="926" name="Google Shape;926;p182"/>
          <p:cNvSpPr txBox="1"/>
          <p:nvPr/>
        </p:nvSpPr>
        <p:spPr>
          <a:xfrm>
            <a:off x="1915750" y="3795750"/>
            <a:ext cx="2557800" cy="5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Logistic Regression</a:t>
            </a:r>
            <a:endParaRPr sz="2000"/>
          </a:p>
        </p:txBody>
      </p:sp>
      <p:sp>
        <p:nvSpPr>
          <p:cNvPr id="927" name="Google Shape;927;p182"/>
          <p:cNvSpPr txBox="1"/>
          <p:nvPr/>
        </p:nvSpPr>
        <p:spPr>
          <a:xfrm>
            <a:off x="5081150" y="3795750"/>
            <a:ext cx="1842900" cy="7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Decision Tree</a:t>
            </a:r>
            <a:endParaRPr sz="2000"/>
          </a:p>
        </p:txBody>
      </p:sp>
      <p:sp>
        <p:nvSpPr>
          <p:cNvPr id="928" name="Google Shape;928;p182"/>
          <p:cNvSpPr txBox="1"/>
          <p:nvPr/>
        </p:nvSpPr>
        <p:spPr>
          <a:xfrm>
            <a:off x="7781800" y="3732850"/>
            <a:ext cx="2652000" cy="7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Stepwise Regression</a:t>
            </a:r>
            <a:endParaRPr sz="2000"/>
          </a:p>
        </p:txBody>
      </p:sp>
      <p:sp>
        <p:nvSpPr>
          <p:cNvPr id="929" name="Google Shape;929;p182"/>
          <p:cNvSpPr txBox="1"/>
          <p:nvPr/>
        </p:nvSpPr>
        <p:spPr>
          <a:xfrm>
            <a:off x="721675" y="3163863"/>
            <a:ext cx="64335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Data Analysis Methods:</a:t>
            </a:r>
            <a:endParaRPr b="1" sz="2200"/>
          </a:p>
        </p:txBody>
      </p:sp>
      <p:sp>
        <p:nvSpPr>
          <p:cNvPr id="930" name="Google Shape;930;p182"/>
          <p:cNvSpPr txBox="1"/>
          <p:nvPr/>
        </p:nvSpPr>
        <p:spPr>
          <a:xfrm>
            <a:off x="614700" y="1138125"/>
            <a:ext cx="64335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Factors of Interest:</a:t>
            </a:r>
            <a:endParaRPr b="1"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8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lang="en-US" sz="4000"/>
              <a:t>Overall Data </a:t>
            </a:r>
            <a:r>
              <a:rPr lang="en-US" sz="4000"/>
              <a:t>Sources</a:t>
            </a:r>
            <a:endParaRPr b="1" i="0" sz="3000" u="none" cap="none" strike="noStrike">
              <a:solidFill>
                <a:schemeClr val="dk2"/>
              </a:solidFill>
              <a:latin typeface="Raleway"/>
              <a:ea typeface="Raleway"/>
              <a:cs typeface="Raleway"/>
              <a:sym typeface="Raleway"/>
            </a:endParaRPr>
          </a:p>
        </p:txBody>
      </p:sp>
      <p:sp>
        <p:nvSpPr>
          <p:cNvPr id="936" name="Google Shape;936;p183"/>
          <p:cNvSpPr txBox="1"/>
          <p:nvPr/>
        </p:nvSpPr>
        <p:spPr>
          <a:xfrm>
            <a:off x="547225" y="1210750"/>
            <a:ext cx="6184800" cy="18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t>Internal</a:t>
            </a:r>
            <a:endParaRPr sz="2200" u="sng"/>
          </a:p>
          <a:p>
            <a:pPr indent="0" lvl="0" marL="457200" rtl="0" algn="l">
              <a:spcBef>
                <a:spcPts val="1000"/>
              </a:spcBef>
              <a:spcAft>
                <a:spcPts val="0"/>
              </a:spcAft>
              <a:buNone/>
            </a:pPr>
            <a:r>
              <a:rPr lang="en-US" sz="2200"/>
              <a:t>University Data Commons</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Post-Secondary Trajectory Model (SDAL)</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b="1" sz="2200"/>
          </a:p>
        </p:txBody>
      </p:sp>
      <p:sp>
        <p:nvSpPr>
          <p:cNvPr id="937" name="Google Shape;937;p183"/>
          <p:cNvSpPr txBox="1"/>
          <p:nvPr/>
        </p:nvSpPr>
        <p:spPr>
          <a:xfrm>
            <a:off x="6815500" y="1210750"/>
            <a:ext cx="5080200" cy="46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u="sng"/>
              <a:t>External</a:t>
            </a:r>
            <a:endParaRPr sz="2200" u="sng"/>
          </a:p>
          <a:p>
            <a:pPr indent="0" lvl="0" marL="457200" rtl="0" algn="l">
              <a:spcBef>
                <a:spcPts val="1000"/>
              </a:spcBef>
              <a:spcAft>
                <a:spcPts val="0"/>
              </a:spcAft>
              <a:buNone/>
            </a:pPr>
            <a:r>
              <a:rPr lang="en-US" sz="2200"/>
              <a:t>State Council of Higher Education for Virginia (SCHEV)</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Virginia Department of Education (VDOE)</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National Student Clearinghouse</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American Community Survey (ACS)</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College Rankings (US News)</a:t>
            </a:r>
            <a:endParaRPr sz="2200"/>
          </a:p>
          <a:p>
            <a:pPr indent="0" lvl="0" marL="457200" rtl="0" algn="l">
              <a:spcBef>
                <a:spcPts val="0"/>
              </a:spcBef>
              <a:spcAft>
                <a:spcPts val="0"/>
              </a:spcAft>
              <a:buNone/>
            </a:pPr>
            <a:r>
              <a:t/>
            </a:r>
            <a:endParaRPr b="1" sz="2200"/>
          </a:p>
        </p:txBody>
      </p:sp>
      <p:pic>
        <p:nvPicPr>
          <p:cNvPr id="938" name="Google Shape;938;p183"/>
          <p:cNvPicPr preferRelativeResize="0"/>
          <p:nvPr/>
        </p:nvPicPr>
        <p:blipFill>
          <a:blip r:embed="rId3">
            <a:alphaModFix/>
          </a:blip>
          <a:stretch>
            <a:fillRect/>
          </a:stretch>
        </p:blipFill>
        <p:spPr>
          <a:xfrm>
            <a:off x="694575" y="2485450"/>
            <a:ext cx="291875" cy="291875"/>
          </a:xfrm>
          <a:prstGeom prst="rect">
            <a:avLst/>
          </a:prstGeom>
          <a:noFill/>
          <a:ln>
            <a:noFill/>
          </a:ln>
        </p:spPr>
      </p:pic>
      <p:pic>
        <p:nvPicPr>
          <p:cNvPr id="939" name="Google Shape;939;p183"/>
          <p:cNvPicPr preferRelativeResize="0"/>
          <p:nvPr/>
        </p:nvPicPr>
        <p:blipFill>
          <a:blip r:embed="rId4">
            <a:alphaModFix/>
          </a:blip>
          <a:stretch>
            <a:fillRect/>
          </a:stretch>
        </p:blipFill>
        <p:spPr>
          <a:xfrm>
            <a:off x="687601" y="1734675"/>
            <a:ext cx="291876" cy="291876"/>
          </a:xfrm>
          <a:prstGeom prst="rect">
            <a:avLst/>
          </a:prstGeom>
          <a:noFill/>
          <a:ln>
            <a:noFill/>
          </a:ln>
        </p:spPr>
      </p:pic>
      <p:pic>
        <p:nvPicPr>
          <p:cNvPr id="940" name="Google Shape;940;p183"/>
          <p:cNvPicPr preferRelativeResize="0"/>
          <p:nvPr/>
        </p:nvPicPr>
        <p:blipFill>
          <a:blip r:embed="rId4">
            <a:alphaModFix/>
          </a:blip>
          <a:stretch>
            <a:fillRect/>
          </a:stretch>
        </p:blipFill>
        <p:spPr>
          <a:xfrm>
            <a:off x="6920551" y="5342687"/>
            <a:ext cx="291876" cy="291876"/>
          </a:xfrm>
          <a:prstGeom prst="rect">
            <a:avLst/>
          </a:prstGeom>
          <a:noFill/>
          <a:ln>
            <a:noFill/>
          </a:ln>
        </p:spPr>
      </p:pic>
      <p:pic>
        <p:nvPicPr>
          <p:cNvPr id="941" name="Google Shape;941;p183"/>
          <p:cNvPicPr preferRelativeResize="0"/>
          <p:nvPr/>
        </p:nvPicPr>
        <p:blipFill>
          <a:blip r:embed="rId3">
            <a:alphaModFix/>
          </a:blip>
          <a:stretch>
            <a:fillRect/>
          </a:stretch>
        </p:blipFill>
        <p:spPr>
          <a:xfrm>
            <a:off x="6920550" y="3651150"/>
            <a:ext cx="291875" cy="291875"/>
          </a:xfrm>
          <a:prstGeom prst="rect">
            <a:avLst/>
          </a:prstGeom>
          <a:noFill/>
          <a:ln>
            <a:noFill/>
          </a:ln>
        </p:spPr>
      </p:pic>
      <p:pic>
        <p:nvPicPr>
          <p:cNvPr id="942" name="Google Shape;942;p183"/>
          <p:cNvPicPr preferRelativeResize="0"/>
          <p:nvPr/>
        </p:nvPicPr>
        <p:blipFill>
          <a:blip r:embed="rId4">
            <a:alphaModFix/>
          </a:blip>
          <a:stretch>
            <a:fillRect/>
          </a:stretch>
        </p:blipFill>
        <p:spPr>
          <a:xfrm>
            <a:off x="6920551" y="2654812"/>
            <a:ext cx="291876" cy="291876"/>
          </a:xfrm>
          <a:prstGeom prst="rect">
            <a:avLst/>
          </a:prstGeom>
          <a:noFill/>
          <a:ln>
            <a:noFill/>
          </a:ln>
        </p:spPr>
      </p:pic>
      <p:pic>
        <p:nvPicPr>
          <p:cNvPr id="943" name="Google Shape;943;p183"/>
          <p:cNvPicPr preferRelativeResize="0"/>
          <p:nvPr/>
        </p:nvPicPr>
        <p:blipFill>
          <a:blip r:embed="rId4">
            <a:alphaModFix/>
          </a:blip>
          <a:stretch>
            <a:fillRect/>
          </a:stretch>
        </p:blipFill>
        <p:spPr>
          <a:xfrm>
            <a:off x="6920551" y="1658475"/>
            <a:ext cx="291876" cy="291876"/>
          </a:xfrm>
          <a:prstGeom prst="rect">
            <a:avLst/>
          </a:prstGeom>
          <a:noFill/>
          <a:ln>
            <a:noFill/>
          </a:ln>
        </p:spPr>
      </p:pic>
      <p:pic>
        <p:nvPicPr>
          <p:cNvPr id="944" name="Google Shape;944;p183"/>
          <p:cNvPicPr preferRelativeResize="0"/>
          <p:nvPr/>
        </p:nvPicPr>
        <p:blipFill>
          <a:blip r:embed="rId3">
            <a:alphaModFix/>
          </a:blip>
          <a:stretch>
            <a:fillRect/>
          </a:stretch>
        </p:blipFill>
        <p:spPr>
          <a:xfrm>
            <a:off x="6920550" y="4368325"/>
            <a:ext cx="291875" cy="29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84"/>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b="1" i="0" lang="en-US" sz="4000" u="none" cap="none" strike="noStrike">
                <a:solidFill>
                  <a:schemeClr val="dk2"/>
                </a:solidFill>
                <a:latin typeface="Raleway"/>
                <a:ea typeface="Raleway"/>
                <a:cs typeface="Raleway"/>
                <a:sym typeface="Raleway"/>
              </a:rPr>
              <a:t>Project Plan &amp; Next Steps</a:t>
            </a:r>
            <a:endParaRPr b="1" i="0" sz="4000" u="none" cap="none" strike="noStrike">
              <a:solidFill>
                <a:schemeClr val="dk2"/>
              </a:solidFill>
              <a:latin typeface="Raleway"/>
              <a:ea typeface="Raleway"/>
              <a:cs typeface="Raleway"/>
              <a:sym typeface="Raleway"/>
            </a:endParaRPr>
          </a:p>
        </p:txBody>
      </p:sp>
      <p:sp>
        <p:nvSpPr>
          <p:cNvPr id="950" name="Google Shape;950;p184"/>
          <p:cNvSpPr txBox="1"/>
          <p:nvPr/>
        </p:nvSpPr>
        <p:spPr>
          <a:xfrm>
            <a:off x="1191525" y="2044550"/>
            <a:ext cx="4326300" cy="2897700"/>
          </a:xfrm>
          <a:prstGeom prst="rect">
            <a:avLst/>
          </a:prstGeom>
          <a:solidFill>
            <a:srgbClr val="F4CCCC"/>
          </a:solid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i="1" lang="en-US" sz="1800"/>
              <a:t>Deadline: June 30 (TBD)</a:t>
            </a:r>
            <a:endParaRPr b="1" i="1" sz="1800"/>
          </a:p>
          <a:p>
            <a:pPr indent="-342900" lvl="0" marL="457200" rtl="0" algn="l">
              <a:lnSpc>
                <a:spcPct val="115000"/>
              </a:lnSpc>
              <a:spcBef>
                <a:spcPts val="1600"/>
              </a:spcBef>
              <a:spcAft>
                <a:spcPts val="0"/>
              </a:spcAft>
              <a:buClr>
                <a:srgbClr val="000000"/>
              </a:buClr>
              <a:buSzPts val="1800"/>
              <a:buChar char="●"/>
            </a:pPr>
            <a:r>
              <a:rPr lang="en-US" sz="1800"/>
              <a:t>Data</a:t>
            </a:r>
            <a:endParaRPr sz="1800"/>
          </a:p>
          <a:p>
            <a:pPr indent="-342900" lvl="1" marL="914400" rtl="0" algn="l">
              <a:lnSpc>
                <a:spcPct val="115000"/>
              </a:lnSpc>
              <a:spcBef>
                <a:spcPts val="0"/>
              </a:spcBef>
              <a:spcAft>
                <a:spcPts val="0"/>
              </a:spcAft>
              <a:buClr>
                <a:srgbClr val="000000"/>
              </a:buClr>
              <a:buSzPts val="1800"/>
              <a:buChar char="○"/>
            </a:pPr>
            <a:r>
              <a:rPr lang="en-US" sz="1800"/>
              <a:t>Quality Review </a:t>
            </a:r>
            <a:endParaRPr sz="1800"/>
          </a:p>
          <a:p>
            <a:pPr indent="-342900" lvl="1" marL="914400" rtl="0" algn="l">
              <a:lnSpc>
                <a:spcPct val="115000"/>
              </a:lnSpc>
              <a:spcBef>
                <a:spcPts val="0"/>
              </a:spcBef>
              <a:spcAft>
                <a:spcPts val="0"/>
              </a:spcAft>
              <a:buClr>
                <a:srgbClr val="000000"/>
              </a:buClr>
              <a:buSzPts val="1800"/>
              <a:buChar char="○"/>
            </a:pPr>
            <a:r>
              <a:rPr lang="en-US" sz="1800"/>
              <a:t>Fitness Evaluation </a:t>
            </a:r>
            <a:endParaRPr sz="1800"/>
          </a:p>
          <a:p>
            <a:pPr indent="-342900" lvl="1" marL="914400" rtl="0" algn="l">
              <a:lnSpc>
                <a:spcPct val="115000"/>
              </a:lnSpc>
              <a:spcBef>
                <a:spcPts val="0"/>
              </a:spcBef>
              <a:spcAft>
                <a:spcPts val="0"/>
              </a:spcAft>
              <a:buClr>
                <a:srgbClr val="000000"/>
              </a:buClr>
              <a:buSzPts val="1800"/>
              <a:buChar char="○"/>
            </a:pPr>
            <a:r>
              <a:rPr lang="en-US" sz="1800"/>
              <a:t>Identification of key identifiers</a:t>
            </a:r>
            <a:endParaRPr sz="1800"/>
          </a:p>
          <a:p>
            <a:pPr indent="-342900" lvl="0" marL="457200" rtl="0" algn="l">
              <a:lnSpc>
                <a:spcPct val="115000"/>
              </a:lnSpc>
              <a:spcBef>
                <a:spcPts val="0"/>
              </a:spcBef>
              <a:spcAft>
                <a:spcPts val="0"/>
              </a:spcAft>
              <a:buClr>
                <a:srgbClr val="000000"/>
              </a:buClr>
              <a:buSzPts val="1800"/>
              <a:buChar char="●"/>
            </a:pPr>
            <a:r>
              <a:rPr lang="en-US" sz="1800"/>
              <a:t>Approach</a:t>
            </a:r>
            <a:endParaRPr sz="1800"/>
          </a:p>
          <a:p>
            <a:pPr indent="-342900" lvl="1" marL="914400" rtl="0" algn="l">
              <a:lnSpc>
                <a:spcPct val="115000"/>
              </a:lnSpc>
              <a:spcBef>
                <a:spcPts val="0"/>
              </a:spcBef>
              <a:spcAft>
                <a:spcPts val="0"/>
              </a:spcAft>
              <a:buClr>
                <a:srgbClr val="000000"/>
              </a:buClr>
              <a:buSzPts val="1800"/>
              <a:buChar char="○"/>
            </a:pPr>
            <a:r>
              <a:rPr lang="en-US" sz="1800"/>
              <a:t>Topic Selection </a:t>
            </a:r>
            <a:endParaRPr sz="1800"/>
          </a:p>
          <a:p>
            <a:pPr indent="-342900" lvl="1" marL="914400" rtl="0" algn="l">
              <a:lnSpc>
                <a:spcPct val="115000"/>
              </a:lnSpc>
              <a:spcBef>
                <a:spcPts val="0"/>
              </a:spcBef>
              <a:spcAft>
                <a:spcPts val="0"/>
              </a:spcAft>
              <a:buClr>
                <a:srgbClr val="000000"/>
              </a:buClr>
              <a:buSzPts val="1800"/>
              <a:buChar char="○"/>
            </a:pPr>
            <a:r>
              <a:rPr lang="en-US" sz="1800"/>
              <a:t>Method Selection</a:t>
            </a:r>
            <a:endParaRPr sz="1800"/>
          </a:p>
        </p:txBody>
      </p:sp>
      <p:sp>
        <p:nvSpPr>
          <p:cNvPr id="951" name="Google Shape;951;p184"/>
          <p:cNvSpPr txBox="1"/>
          <p:nvPr/>
        </p:nvSpPr>
        <p:spPr>
          <a:xfrm>
            <a:off x="5802525" y="1282550"/>
            <a:ext cx="5201700" cy="3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US" sz="1800">
                <a:solidFill>
                  <a:schemeClr val="dk1"/>
                </a:solidFill>
              </a:rPr>
              <a:t>Deadline: July 15</a:t>
            </a:r>
            <a:endParaRPr b="1" i="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Variable Adjustments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Transforming variables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Creating new variables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Linking data </a:t>
            </a:r>
            <a:endParaRPr b="1" i="1" sz="1800"/>
          </a:p>
          <a:p>
            <a:pPr indent="0" lvl="0" marL="0" rtl="0" algn="l">
              <a:lnSpc>
                <a:spcPct val="115000"/>
              </a:lnSpc>
              <a:spcBef>
                <a:spcPts val="1600"/>
              </a:spcBef>
              <a:spcAft>
                <a:spcPts val="0"/>
              </a:spcAft>
              <a:buNone/>
            </a:pPr>
            <a:r>
              <a:rPr b="1" i="1" lang="en-US" sz="1800"/>
              <a:t>Deadline July 31</a:t>
            </a:r>
            <a:endParaRPr b="1" i="1" sz="1800"/>
          </a:p>
          <a:p>
            <a:pPr indent="-342900" lvl="0" marL="457200" rtl="0" algn="l">
              <a:lnSpc>
                <a:spcPct val="115000"/>
              </a:lnSpc>
              <a:spcBef>
                <a:spcPts val="0"/>
              </a:spcBef>
              <a:spcAft>
                <a:spcPts val="0"/>
              </a:spcAft>
              <a:buClr>
                <a:srgbClr val="000000"/>
              </a:buClr>
              <a:buSzPts val="1800"/>
              <a:buChar char="●"/>
            </a:pPr>
            <a:r>
              <a:rPr lang="en-US" sz="1800"/>
              <a:t>Modeling</a:t>
            </a:r>
            <a:endParaRPr sz="1800"/>
          </a:p>
          <a:p>
            <a:pPr indent="-342900" lvl="1" marL="914400" rtl="0" algn="l">
              <a:lnSpc>
                <a:spcPct val="115000"/>
              </a:lnSpc>
              <a:spcBef>
                <a:spcPts val="0"/>
              </a:spcBef>
              <a:spcAft>
                <a:spcPts val="0"/>
              </a:spcAft>
              <a:buClr>
                <a:srgbClr val="000000"/>
              </a:buClr>
              <a:buSzPts val="1800"/>
              <a:buChar char="○"/>
            </a:pPr>
            <a:r>
              <a:rPr lang="en-US" sz="1800"/>
              <a:t>Prediction generation</a:t>
            </a:r>
            <a:endParaRPr sz="1800"/>
          </a:p>
          <a:p>
            <a:pPr indent="-342900" lvl="1" marL="914400" rtl="0" algn="l">
              <a:lnSpc>
                <a:spcPct val="115000"/>
              </a:lnSpc>
              <a:spcBef>
                <a:spcPts val="0"/>
              </a:spcBef>
              <a:spcAft>
                <a:spcPts val="0"/>
              </a:spcAft>
              <a:buClr>
                <a:srgbClr val="000000"/>
              </a:buClr>
              <a:buSzPts val="1800"/>
              <a:buChar char="○"/>
            </a:pPr>
            <a:r>
              <a:rPr lang="en-US" sz="1800"/>
              <a:t>Subset comparisons</a:t>
            </a:r>
            <a:endParaRPr sz="1800"/>
          </a:p>
          <a:p>
            <a:pPr indent="0" lvl="0" marL="0" rtl="0" algn="l">
              <a:lnSpc>
                <a:spcPct val="115000"/>
              </a:lnSpc>
              <a:spcBef>
                <a:spcPts val="1600"/>
              </a:spcBef>
              <a:spcAft>
                <a:spcPts val="0"/>
              </a:spcAft>
              <a:buNone/>
            </a:pPr>
            <a:r>
              <a:rPr b="1" i="1" lang="en-US" sz="1800"/>
              <a:t>Deadline: August 5</a:t>
            </a:r>
            <a:endParaRPr b="1" i="1" sz="1800"/>
          </a:p>
          <a:p>
            <a:pPr indent="-342900" lvl="0" marL="457200" rtl="0" algn="l">
              <a:lnSpc>
                <a:spcPct val="115000"/>
              </a:lnSpc>
              <a:spcBef>
                <a:spcPts val="0"/>
              </a:spcBef>
              <a:spcAft>
                <a:spcPts val="0"/>
              </a:spcAft>
              <a:buClr>
                <a:srgbClr val="000000"/>
              </a:buClr>
              <a:buSzPts val="1800"/>
              <a:buChar char="●"/>
            </a:pPr>
            <a:r>
              <a:rPr lang="en-US" sz="1800"/>
              <a:t>Presentation</a:t>
            </a:r>
            <a:endParaRPr sz="1800"/>
          </a:p>
          <a:p>
            <a:pPr indent="-342900" lvl="1" marL="914400" rtl="0" algn="l">
              <a:lnSpc>
                <a:spcPct val="115000"/>
              </a:lnSpc>
              <a:spcBef>
                <a:spcPts val="0"/>
              </a:spcBef>
              <a:spcAft>
                <a:spcPts val="0"/>
              </a:spcAft>
              <a:buClr>
                <a:srgbClr val="000000"/>
              </a:buClr>
              <a:buSzPts val="1800"/>
              <a:buChar char="○"/>
            </a:pPr>
            <a:r>
              <a:rPr lang="en-US" sz="1800"/>
              <a:t>Poster Preparation</a:t>
            </a:r>
            <a:endParaRPr sz="1800"/>
          </a:p>
          <a:p>
            <a:pPr indent="-342900" lvl="1" marL="914400" rtl="0" algn="l">
              <a:lnSpc>
                <a:spcPct val="115000"/>
              </a:lnSpc>
              <a:spcBef>
                <a:spcPts val="0"/>
              </a:spcBef>
              <a:spcAft>
                <a:spcPts val="0"/>
              </a:spcAft>
              <a:buClr>
                <a:srgbClr val="000000"/>
              </a:buClr>
              <a:buSzPts val="1800"/>
              <a:buChar char="○"/>
            </a:pPr>
            <a:r>
              <a:rPr lang="en-US" sz="1800"/>
              <a:t>Presentation Practice</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85"/>
          <p:cNvSpPr txBox="1"/>
          <p:nvPr>
            <p:ph type="title"/>
          </p:nvPr>
        </p:nvSpPr>
        <p:spPr>
          <a:xfrm>
            <a:off x="838200" y="2848608"/>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Questions?</a:t>
            </a:r>
            <a:endParaRPr sz="4400">
              <a:solidFill>
                <a:srgbClr val="233E50"/>
              </a:solidFill>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pic>
        <p:nvPicPr>
          <p:cNvPr descr="Biocomplexity-PP-SectionTitle5-SDAL-BKGD-Light_2015-11.jpg" id="963" name="Google Shape;963;p186"/>
          <p:cNvPicPr preferRelativeResize="0"/>
          <p:nvPr/>
        </p:nvPicPr>
        <p:blipFill rotWithShape="1">
          <a:blip r:embed="rId3">
            <a:alphaModFix/>
          </a:blip>
          <a:srcRect b="0" l="0" r="0" t="0"/>
          <a:stretch/>
        </p:blipFill>
        <p:spPr>
          <a:xfrm>
            <a:off x="32426" y="0"/>
            <a:ext cx="12159574" cy="6858000"/>
          </a:xfrm>
          <a:prstGeom prst="rect">
            <a:avLst/>
          </a:prstGeom>
          <a:noFill/>
          <a:ln>
            <a:noFill/>
          </a:ln>
        </p:spPr>
      </p:pic>
      <p:sp>
        <p:nvSpPr>
          <p:cNvPr id="964" name="Google Shape;964;p186"/>
          <p:cNvSpPr txBox="1"/>
          <p:nvPr/>
        </p:nvSpPr>
        <p:spPr>
          <a:xfrm>
            <a:off x="203201" y="984624"/>
            <a:ext cx="85344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3E50"/>
              </a:buClr>
              <a:buSzPts val="5500"/>
              <a:buFont typeface="Raleway"/>
              <a:buNone/>
            </a:pPr>
            <a:r>
              <a:rPr b="1" lang="en-US" sz="5500">
                <a:solidFill>
                  <a:srgbClr val="233E50"/>
                </a:solidFill>
                <a:latin typeface="Raleway"/>
                <a:ea typeface="Raleway"/>
                <a:cs typeface="Raleway"/>
                <a:sym typeface="Raleway"/>
              </a:rPr>
              <a:t>VCE Dashboard</a:t>
            </a:r>
            <a:endParaRPr b="1" sz="5500">
              <a:solidFill>
                <a:srgbClr val="233E50"/>
              </a:solidFill>
              <a:latin typeface="Raleway"/>
              <a:ea typeface="Raleway"/>
              <a:cs typeface="Raleway"/>
              <a:sym typeface="Raleway"/>
            </a:endParaRPr>
          </a:p>
          <a:p>
            <a:pPr indent="0" lvl="0" marL="0" marR="0" rtl="0" algn="ctr">
              <a:lnSpc>
                <a:spcPct val="100000"/>
              </a:lnSpc>
              <a:spcBef>
                <a:spcPts val="0"/>
              </a:spcBef>
              <a:spcAft>
                <a:spcPts val="0"/>
              </a:spcAft>
              <a:buClr>
                <a:srgbClr val="233E50"/>
              </a:buClr>
              <a:buSzPts val="5500"/>
              <a:buFont typeface="Raleway"/>
              <a:buNone/>
            </a:pPr>
            <a:r>
              <a:rPr b="1" lang="en-US" sz="5500">
                <a:solidFill>
                  <a:srgbClr val="233E50"/>
                </a:solidFill>
                <a:latin typeface="Raleway"/>
                <a:ea typeface="Raleway"/>
                <a:cs typeface="Raleway"/>
                <a:sym typeface="Raleway"/>
              </a:rPr>
              <a:t>Midpoint Presentation</a:t>
            </a:r>
            <a:endParaRPr b="1" sz="5500">
              <a:solidFill>
                <a:srgbClr val="233E50"/>
              </a:solidFill>
              <a:latin typeface="Raleway"/>
              <a:ea typeface="Raleway"/>
              <a:cs typeface="Raleway"/>
              <a:sym typeface="Raleway"/>
            </a:endParaRPr>
          </a:p>
        </p:txBody>
      </p:sp>
      <p:sp>
        <p:nvSpPr>
          <p:cNvPr id="965" name="Google Shape;965;p186"/>
          <p:cNvSpPr txBox="1"/>
          <p:nvPr/>
        </p:nvSpPr>
        <p:spPr>
          <a:xfrm>
            <a:off x="358700" y="3680067"/>
            <a:ext cx="105876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233E50"/>
                </a:solidFill>
                <a:latin typeface="Raleway"/>
                <a:ea typeface="Raleway"/>
                <a:cs typeface="Raleway"/>
                <a:sym typeface="Raleway"/>
              </a:rPr>
              <a:t>PI: Aaron Schroeder</a:t>
            </a:r>
            <a:endParaRPr sz="2200">
              <a:solidFill>
                <a:srgbClr val="233E50"/>
              </a:solidFill>
              <a:latin typeface="Raleway"/>
              <a:ea typeface="Raleway"/>
              <a:cs typeface="Raleway"/>
              <a:sym typeface="Raleway"/>
            </a:endParaRPr>
          </a:p>
          <a:p>
            <a:pPr indent="0" lvl="0" marL="0" rtl="0" algn="l">
              <a:spcBef>
                <a:spcPts val="0"/>
              </a:spcBef>
              <a:spcAft>
                <a:spcPts val="0"/>
              </a:spcAft>
              <a:buNone/>
            </a:pPr>
            <a:r>
              <a:rPr lang="en-US" sz="2200">
                <a:solidFill>
                  <a:srgbClr val="233E50"/>
                </a:solidFill>
                <a:latin typeface="Raleway"/>
                <a:ea typeface="Raleway"/>
                <a:cs typeface="Raleway"/>
                <a:sym typeface="Raleway"/>
              </a:rPr>
              <a:t>co-PIs: Stephanie Shipp, Brian Goode, Daniel Chen</a:t>
            </a:r>
            <a:endParaRPr sz="2200">
              <a:solidFill>
                <a:srgbClr val="233E50"/>
              </a:solidFill>
              <a:latin typeface="Raleway"/>
              <a:ea typeface="Raleway"/>
              <a:cs typeface="Raleway"/>
              <a:sym typeface="Raleway"/>
            </a:endParaRPr>
          </a:p>
          <a:p>
            <a:pPr indent="0" lvl="0" marL="0" rtl="0" algn="l">
              <a:spcBef>
                <a:spcPts val="0"/>
              </a:spcBef>
              <a:spcAft>
                <a:spcPts val="0"/>
              </a:spcAft>
              <a:buNone/>
            </a:pPr>
            <a:r>
              <a:rPr lang="en-US" sz="2200">
                <a:solidFill>
                  <a:srgbClr val="233E50"/>
                </a:solidFill>
                <a:latin typeface="Raleway"/>
                <a:ea typeface="Raleway"/>
                <a:cs typeface="Raleway"/>
                <a:sym typeface="Raleway"/>
              </a:rPr>
              <a:t>Team: Devika Nair, Cory Kim, Luke Kim</a:t>
            </a:r>
            <a:endParaRPr sz="2200">
              <a:solidFill>
                <a:srgbClr val="233E50"/>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200">
                <a:solidFill>
                  <a:srgbClr val="233E50"/>
                </a:solidFill>
                <a:latin typeface="Raleway"/>
                <a:ea typeface="Raleway"/>
                <a:cs typeface="Raleway"/>
                <a:sym typeface="Raleway"/>
              </a:rPr>
              <a:t>Sponsor: Michael Lambur, Associate Director, Virginia Cooperative Extension </a:t>
            </a:r>
            <a:endParaRPr sz="2200">
              <a:solidFill>
                <a:srgbClr val="233E5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42"/>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Introduction</a:t>
            </a:r>
            <a:endParaRPr sz="4400">
              <a:solidFill>
                <a:srgbClr val="233E50"/>
              </a:solidFill>
              <a:latin typeface="Raleway"/>
              <a:ea typeface="Raleway"/>
              <a:cs typeface="Raleway"/>
              <a:sym typeface="Raleway"/>
            </a:endParaRPr>
          </a:p>
        </p:txBody>
      </p:sp>
      <p:sp>
        <p:nvSpPr>
          <p:cNvPr id="588" name="Google Shape;588;p142"/>
          <p:cNvSpPr txBox="1"/>
          <p:nvPr/>
        </p:nvSpPr>
        <p:spPr>
          <a:xfrm>
            <a:off x="831850" y="1305300"/>
            <a:ext cx="10515600" cy="501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400"/>
              <a:buFont typeface="Arial"/>
              <a:buNone/>
            </a:pPr>
            <a:r>
              <a:rPr i="0" lang="en-US" sz="3000" u="none" cap="none" strike="noStrike">
                <a:solidFill>
                  <a:srgbClr val="000000"/>
                </a:solidFill>
                <a:latin typeface="Trebuchet MS"/>
                <a:ea typeface="Trebuchet MS"/>
                <a:cs typeface="Trebuchet MS"/>
                <a:sym typeface="Trebuchet MS"/>
              </a:rPr>
              <a:t>Problem Statement: Identify and measure education and training pathways to STEM</a:t>
            </a:r>
            <a:r>
              <a:rPr lang="en-US" sz="3000">
                <a:latin typeface="Trebuchet MS"/>
                <a:ea typeface="Trebuchet MS"/>
                <a:cs typeface="Trebuchet MS"/>
                <a:sym typeface="Trebuchet MS"/>
              </a:rPr>
              <a:t> and STEM-related</a:t>
            </a:r>
            <a:r>
              <a:rPr i="0" lang="en-US" sz="3000" u="none" cap="none" strike="noStrike">
                <a:solidFill>
                  <a:srgbClr val="000000"/>
                </a:solidFill>
                <a:latin typeface="Trebuchet MS"/>
                <a:ea typeface="Trebuchet MS"/>
                <a:cs typeface="Trebuchet MS"/>
                <a:sym typeface="Trebuchet MS"/>
              </a:rPr>
              <a:t> occupations</a:t>
            </a:r>
            <a:endParaRPr sz="3000">
              <a:latin typeface="Trebuchet MS"/>
              <a:ea typeface="Trebuchet MS"/>
              <a:cs typeface="Trebuchet MS"/>
              <a:sym typeface="Trebuchet MS"/>
            </a:endParaRPr>
          </a:p>
          <a:p>
            <a:pPr indent="-368300" lvl="0" marL="342900" marR="0" rtl="0" algn="l">
              <a:spcBef>
                <a:spcPts val="1500"/>
              </a:spcBef>
              <a:spcAft>
                <a:spcPts val="0"/>
              </a:spcAft>
              <a:buClr>
                <a:srgbClr val="000000"/>
              </a:buClr>
              <a:buSzPts val="2400"/>
              <a:buFont typeface="Trebuchet MS"/>
              <a:buChar char="•"/>
            </a:pPr>
            <a:r>
              <a:rPr i="0" lang="en-US" sz="2400" u="none" cap="none" strike="noStrike">
                <a:solidFill>
                  <a:srgbClr val="000000"/>
                </a:solidFill>
                <a:latin typeface="Trebuchet MS"/>
                <a:ea typeface="Trebuchet MS"/>
                <a:cs typeface="Trebuchet MS"/>
                <a:sym typeface="Trebuchet MS"/>
              </a:rPr>
              <a:t>NCSES relies on surveys to understand the landscape of STEM graduates and the STEM workforce</a:t>
            </a:r>
            <a:endParaRPr i="0" sz="2400" u="none" cap="none" strike="noStrike">
              <a:solidFill>
                <a:srgbClr val="000000"/>
              </a:solidFill>
              <a:latin typeface="Trebuchet MS"/>
              <a:ea typeface="Trebuchet MS"/>
              <a:cs typeface="Trebuchet MS"/>
              <a:sym typeface="Trebuchet MS"/>
            </a:endParaRPr>
          </a:p>
          <a:p>
            <a:pPr indent="-368300" lvl="0" marL="342900" marR="0" rtl="0" algn="l">
              <a:spcBef>
                <a:spcPts val="1500"/>
              </a:spcBef>
              <a:spcAft>
                <a:spcPts val="0"/>
              </a:spcAft>
              <a:buClr>
                <a:srgbClr val="000000"/>
              </a:buClr>
              <a:buSzPts val="2400"/>
              <a:buFont typeface="Trebuchet MS"/>
              <a:buChar char="•"/>
            </a:pPr>
            <a:r>
              <a:rPr i="0" lang="en-US" sz="2400" u="none" cap="none" strike="noStrike">
                <a:solidFill>
                  <a:srgbClr val="000000"/>
                </a:solidFill>
                <a:latin typeface="Trebuchet MS"/>
                <a:ea typeface="Trebuchet MS"/>
                <a:cs typeface="Trebuchet MS"/>
                <a:sym typeface="Trebuchet MS"/>
              </a:rPr>
              <a:t>Current NCSES reporting focuses on the ‘traditional’ pipeline of STEM education and training from high school to STEM occupation (e.g., National Survey of College Graduates, Survey of Earned Doctorates)</a:t>
            </a:r>
            <a:endParaRPr sz="2400">
              <a:latin typeface="Trebuchet MS"/>
              <a:ea typeface="Trebuchet MS"/>
              <a:cs typeface="Trebuchet MS"/>
              <a:sym typeface="Trebuchet MS"/>
            </a:endParaRPr>
          </a:p>
          <a:p>
            <a:pPr indent="-368300" lvl="0" marL="342900" marR="0" rtl="0" algn="l">
              <a:spcBef>
                <a:spcPts val="1500"/>
              </a:spcBef>
              <a:spcAft>
                <a:spcPts val="0"/>
              </a:spcAft>
              <a:buClr>
                <a:srgbClr val="000000"/>
              </a:buClr>
              <a:buSzPts val="2400"/>
              <a:buFont typeface="Trebuchet MS"/>
              <a:buChar char="•"/>
            </a:pPr>
            <a:r>
              <a:rPr i="0" lang="en-US" sz="2400" u="none" cap="none" strike="noStrike">
                <a:solidFill>
                  <a:srgbClr val="000000"/>
                </a:solidFill>
                <a:latin typeface="Trebuchet MS"/>
                <a:ea typeface="Trebuchet MS"/>
                <a:cs typeface="Trebuchet MS"/>
                <a:sym typeface="Trebuchet MS"/>
              </a:rPr>
              <a:t>Half of all STEM jobs are available to workers without a 4-year degree and the pathways that lead to these jobs are diverse</a:t>
            </a:r>
            <a:r>
              <a:rPr lang="en-US" sz="2400">
                <a:latin typeface="Trebuchet MS"/>
                <a:ea typeface="Trebuchet MS"/>
                <a:cs typeface="Trebuchet MS"/>
                <a:sym typeface="Trebuchet MS"/>
              </a:rPr>
              <a:t> and not well-understood.  Currently, there is a gap in understanding for skilled-technical STEM workers with less than a 4 year degree</a:t>
            </a:r>
            <a:endParaRPr sz="24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87"/>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972" name="Google Shape;972;p187"/>
          <p:cNvSpPr txBox="1"/>
          <p:nvPr>
            <p:ph type="title"/>
          </p:nvPr>
        </p:nvSpPr>
        <p:spPr>
          <a:xfrm>
            <a:off x="443754" y="1"/>
            <a:ext cx="11322300" cy="1022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Agenda</a:t>
            </a:r>
            <a:endParaRPr/>
          </a:p>
        </p:txBody>
      </p:sp>
      <p:sp>
        <p:nvSpPr>
          <p:cNvPr id="973" name="Google Shape;973;p187"/>
          <p:cNvSpPr txBox="1"/>
          <p:nvPr>
            <p:ph idx="1" type="body"/>
          </p:nvPr>
        </p:nvSpPr>
        <p:spPr>
          <a:xfrm>
            <a:off x="838200" y="1210235"/>
            <a:ext cx="10515600" cy="4599300"/>
          </a:xfrm>
          <a:prstGeom prst="rect">
            <a:avLst/>
          </a:prstGeom>
        </p:spPr>
        <p:txBody>
          <a:bodyPr anchorCtr="0" anchor="t" bIns="45700" lIns="91425" spcFirstLastPara="1" rIns="91425" wrap="square" tIns="45700">
            <a:noAutofit/>
          </a:bodyPr>
          <a:lstStyle/>
          <a:p>
            <a:pPr indent="-482600" lvl="0" marL="609600" rtl="0" algn="l">
              <a:lnSpc>
                <a:spcPct val="150000"/>
              </a:lnSpc>
              <a:spcBef>
                <a:spcPts val="110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Project Goals</a:t>
            </a:r>
            <a:endParaRPr>
              <a:solidFill>
                <a:srgbClr val="233E50"/>
              </a:solidFill>
              <a:latin typeface="Trebuchet MS"/>
              <a:ea typeface="Trebuchet MS"/>
              <a:cs typeface="Trebuchet MS"/>
              <a:sym typeface="Trebuchet MS"/>
            </a:endParaRPr>
          </a:p>
          <a:p>
            <a:pPr indent="-482600" lvl="0" marL="609600" rtl="0" algn="l">
              <a:lnSpc>
                <a:spcPct val="150000"/>
              </a:lnSpc>
              <a:spcBef>
                <a:spcPts val="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Pro</a:t>
            </a:r>
            <a:r>
              <a:rPr lang="en-US">
                <a:solidFill>
                  <a:srgbClr val="233E50"/>
                </a:solidFill>
              </a:rPr>
              <a:t>gress</a:t>
            </a:r>
            <a:endParaRPr>
              <a:solidFill>
                <a:srgbClr val="233E50"/>
              </a:solidFill>
              <a:latin typeface="Trebuchet MS"/>
              <a:ea typeface="Trebuchet MS"/>
              <a:cs typeface="Trebuchet MS"/>
              <a:sym typeface="Trebuchet MS"/>
            </a:endParaRPr>
          </a:p>
          <a:p>
            <a:pPr indent="-482600" lvl="0" marL="609600" rtl="0" algn="l">
              <a:lnSpc>
                <a:spcPct val="150000"/>
              </a:lnSpc>
              <a:spcBef>
                <a:spcPts val="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Research Areas</a:t>
            </a:r>
            <a:endParaRPr>
              <a:solidFill>
                <a:srgbClr val="233E50"/>
              </a:solidFill>
            </a:endParaRPr>
          </a:p>
          <a:p>
            <a:pPr indent="-457200" lvl="1" marL="1219200" rtl="0" algn="l">
              <a:lnSpc>
                <a:spcPct val="150000"/>
              </a:lnSpc>
              <a:spcBef>
                <a:spcPts val="0"/>
              </a:spcBef>
              <a:spcAft>
                <a:spcPts val="0"/>
              </a:spcAft>
              <a:buClr>
                <a:srgbClr val="233E50"/>
              </a:buClr>
              <a:buSzPts val="2400"/>
              <a:buFont typeface="Trebuchet MS"/>
              <a:buChar char="○"/>
            </a:pPr>
            <a:r>
              <a:rPr lang="en-US">
                <a:solidFill>
                  <a:srgbClr val="233E50"/>
                </a:solidFill>
              </a:rPr>
              <a:t>Natural Resources</a:t>
            </a:r>
            <a:endParaRPr>
              <a:solidFill>
                <a:srgbClr val="233E50"/>
              </a:solidFill>
            </a:endParaRPr>
          </a:p>
          <a:p>
            <a:pPr indent="-457200" lvl="1" marL="1219200" rtl="0" algn="l">
              <a:lnSpc>
                <a:spcPct val="150000"/>
              </a:lnSpc>
              <a:spcBef>
                <a:spcPts val="0"/>
              </a:spcBef>
              <a:spcAft>
                <a:spcPts val="0"/>
              </a:spcAft>
              <a:buClr>
                <a:srgbClr val="233E50"/>
              </a:buClr>
              <a:buSzPts val="2400"/>
              <a:buChar char="○"/>
            </a:pPr>
            <a:r>
              <a:rPr lang="en-US">
                <a:solidFill>
                  <a:srgbClr val="233E50"/>
                </a:solidFill>
              </a:rPr>
              <a:t>Emergency Risk Areas</a:t>
            </a:r>
            <a:endParaRPr>
              <a:solidFill>
                <a:srgbClr val="233E50"/>
              </a:solidFill>
            </a:endParaRPr>
          </a:p>
          <a:p>
            <a:pPr indent="-457200" lvl="1" marL="1219200" rtl="0" algn="l">
              <a:lnSpc>
                <a:spcPct val="150000"/>
              </a:lnSpc>
              <a:spcBef>
                <a:spcPts val="0"/>
              </a:spcBef>
              <a:spcAft>
                <a:spcPts val="0"/>
              </a:spcAft>
              <a:buClr>
                <a:srgbClr val="233E50"/>
              </a:buClr>
              <a:buSzPts val="2400"/>
              <a:buChar char="○"/>
            </a:pPr>
            <a:r>
              <a:rPr lang="en-US">
                <a:solidFill>
                  <a:srgbClr val="233E50"/>
                </a:solidFill>
              </a:rPr>
              <a:t>Community Resources</a:t>
            </a:r>
            <a:endParaRPr>
              <a:solidFill>
                <a:srgbClr val="233E50"/>
              </a:solidFill>
            </a:endParaRPr>
          </a:p>
          <a:p>
            <a:pPr indent="-482600" lvl="0" marL="609600" rtl="0" algn="l">
              <a:lnSpc>
                <a:spcPct val="150000"/>
              </a:lnSpc>
              <a:spcBef>
                <a:spcPts val="0"/>
              </a:spcBef>
              <a:spcAft>
                <a:spcPts val="0"/>
              </a:spcAft>
              <a:buClr>
                <a:srgbClr val="233E50"/>
              </a:buClr>
              <a:buSzPts val="2800"/>
              <a:buChar char="●"/>
            </a:pPr>
            <a:r>
              <a:rPr lang="en-US">
                <a:solidFill>
                  <a:srgbClr val="233E50"/>
                </a:solidFill>
              </a:rPr>
              <a:t>Project Plan &amp; Next Steps</a:t>
            </a:r>
            <a:br>
              <a:rPr lang="en-US">
                <a:solidFill>
                  <a:srgbClr val="233E50"/>
                </a:solidFill>
                <a:latin typeface="Trebuchet MS"/>
                <a:ea typeface="Trebuchet MS"/>
                <a:cs typeface="Trebuchet MS"/>
                <a:sym typeface="Trebuchet MS"/>
              </a:rPr>
            </a:br>
            <a:br>
              <a:rPr lang="en-US">
                <a:solidFill>
                  <a:srgbClr val="233E50"/>
                </a:solidFill>
                <a:latin typeface="Trebuchet MS"/>
                <a:ea typeface="Trebuchet MS"/>
                <a:cs typeface="Trebuchet MS"/>
                <a:sym typeface="Trebuchet MS"/>
              </a:rPr>
            </a:br>
            <a:br>
              <a:rPr lang="en-US">
                <a:solidFill>
                  <a:srgbClr val="233E50"/>
                </a:solidFill>
                <a:latin typeface="Trebuchet MS"/>
                <a:ea typeface="Trebuchet MS"/>
                <a:cs typeface="Trebuchet MS"/>
                <a:sym typeface="Trebuchet MS"/>
              </a:rPr>
            </a:br>
            <a:endParaRPr>
              <a:solidFill>
                <a:srgbClr val="233E50"/>
              </a:solidFill>
              <a:latin typeface="Trebuchet MS"/>
              <a:ea typeface="Trebuchet MS"/>
              <a:cs typeface="Trebuchet MS"/>
              <a:sym typeface="Trebuchet MS"/>
            </a:endParaRPr>
          </a:p>
          <a:p>
            <a:pPr indent="0" lvl="0" marL="0" rtl="0" algn="l">
              <a:spcBef>
                <a:spcPts val="1100"/>
              </a:spcBef>
              <a:spcAft>
                <a:spcPts val="0"/>
              </a:spcAft>
              <a:buNone/>
            </a:pPr>
            <a:r>
              <a:t/>
            </a:r>
            <a:endParaRPr>
              <a:solidFill>
                <a:srgbClr val="233E50"/>
              </a:solidFill>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88"/>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233E50"/>
                </a:solidFill>
                <a:latin typeface="Trebuchet MS"/>
                <a:ea typeface="Trebuchet MS"/>
                <a:cs typeface="Trebuchet MS"/>
                <a:sym typeface="Trebuchet MS"/>
              </a:rPr>
              <a:t>Project Goals</a:t>
            </a:r>
            <a:endParaRPr b="1">
              <a:solidFill>
                <a:srgbClr val="233E50"/>
              </a:solidFill>
              <a:latin typeface="Trebuchet MS"/>
              <a:ea typeface="Trebuchet MS"/>
              <a:cs typeface="Trebuchet MS"/>
              <a:sym typeface="Trebuchet MS"/>
            </a:endParaRPr>
          </a:p>
        </p:txBody>
      </p:sp>
      <p:sp>
        <p:nvSpPr>
          <p:cNvPr id="979" name="Google Shape;979;p188"/>
          <p:cNvSpPr txBox="1"/>
          <p:nvPr>
            <p:ph idx="4294967295" type="body"/>
          </p:nvPr>
        </p:nvSpPr>
        <p:spPr>
          <a:xfrm>
            <a:off x="916467" y="4080967"/>
            <a:ext cx="5671500" cy="2322300"/>
          </a:xfrm>
          <a:prstGeom prst="rect">
            <a:avLst/>
          </a:prstGeom>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Target Information</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Natural Resources*</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Emergency Risk Areas</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Community Resources </a:t>
            </a:r>
            <a:endParaRPr sz="2400">
              <a:solidFill>
                <a:srgbClr val="233E50"/>
              </a:solidFill>
              <a:latin typeface="Trebuchet MS"/>
              <a:ea typeface="Trebuchet MS"/>
              <a:cs typeface="Trebuchet MS"/>
              <a:sym typeface="Trebuchet MS"/>
            </a:endParaRPr>
          </a:p>
          <a:p>
            <a:pPr indent="-457200" lvl="0" marL="609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Dashboard</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sp>
        <p:nvSpPr>
          <p:cNvPr id="980" name="Google Shape;980;p188"/>
          <p:cNvSpPr txBox="1"/>
          <p:nvPr/>
        </p:nvSpPr>
        <p:spPr>
          <a:xfrm>
            <a:off x="1019833" y="1557750"/>
            <a:ext cx="4363200" cy="2322300"/>
          </a:xfrm>
          <a:prstGeom prst="rect">
            <a:avLst/>
          </a:prstGeom>
          <a:solidFill>
            <a:srgbClr val="FFF2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700">
                <a:solidFill>
                  <a:srgbClr val="000000"/>
                </a:solidFill>
              </a:rPr>
              <a:t>Goal: </a:t>
            </a:r>
            <a:endParaRPr b="1" sz="2700">
              <a:solidFill>
                <a:srgbClr val="000000"/>
              </a:solidFill>
            </a:endParaRPr>
          </a:p>
          <a:p>
            <a:pPr indent="0" lvl="0" marL="0" rtl="0" algn="ctr">
              <a:spcBef>
                <a:spcPts val="0"/>
              </a:spcBef>
              <a:spcAft>
                <a:spcPts val="0"/>
              </a:spcAft>
              <a:buNone/>
            </a:pPr>
            <a:r>
              <a:rPr lang="en-US" sz="2400">
                <a:solidFill>
                  <a:srgbClr val="000000"/>
                </a:solidFill>
              </a:rPr>
              <a:t>To </a:t>
            </a:r>
            <a:r>
              <a:rPr lang="en-US" sz="2400"/>
              <a:t>better inform county extension agents about their jurisdiction by providing sub-county level data</a:t>
            </a:r>
            <a:r>
              <a:rPr lang="en-US" sz="2400">
                <a:solidFill>
                  <a:srgbClr val="000000"/>
                </a:solidFill>
              </a:rPr>
              <a:t>. </a:t>
            </a:r>
            <a:endParaRPr sz="2400">
              <a:solidFill>
                <a:srgbClr val="000000"/>
              </a:solidFill>
            </a:endParaRPr>
          </a:p>
        </p:txBody>
      </p:sp>
      <p:pic>
        <p:nvPicPr>
          <p:cNvPr id="981" name="Google Shape;981;p188"/>
          <p:cNvPicPr preferRelativeResize="0"/>
          <p:nvPr/>
        </p:nvPicPr>
        <p:blipFill>
          <a:blip r:embed="rId3">
            <a:alphaModFix/>
          </a:blip>
          <a:stretch>
            <a:fillRect/>
          </a:stretch>
        </p:blipFill>
        <p:spPr>
          <a:xfrm>
            <a:off x="5457300" y="2254400"/>
            <a:ext cx="6363233" cy="295686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89"/>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Trebuchet MS"/>
                <a:ea typeface="Trebuchet MS"/>
                <a:cs typeface="Trebuchet MS"/>
                <a:sym typeface="Trebuchet MS"/>
              </a:rPr>
              <a:t>Progress</a:t>
            </a:r>
            <a:endParaRPr b="1">
              <a:solidFill>
                <a:srgbClr val="233E50"/>
              </a:solidFill>
              <a:latin typeface="Trebuchet MS"/>
              <a:ea typeface="Trebuchet MS"/>
              <a:cs typeface="Trebuchet MS"/>
              <a:sym typeface="Trebuchet MS"/>
            </a:endParaRPr>
          </a:p>
        </p:txBody>
      </p:sp>
      <p:sp>
        <p:nvSpPr>
          <p:cNvPr id="987" name="Google Shape;987;p189"/>
          <p:cNvSpPr txBox="1"/>
          <p:nvPr>
            <p:ph idx="4294967295"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Exploration</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EPA - air quality, radon</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MSHA - mining conditions</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NRCS Geospatial Data - soil survey</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USGS - water quality</a:t>
            </a:r>
            <a:endParaRPr sz="2400">
              <a:solidFill>
                <a:srgbClr val="233E50"/>
              </a:solidFill>
              <a:latin typeface="Trebuchet MS"/>
              <a:ea typeface="Trebuchet MS"/>
              <a:cs typeface="Trebuchet MS"/>
              <a:sym typeface="Trebuchet MS"/>
            </a:endParaRPr>
          </a:p>
          <a:p>
            <a:pPr indent="0" lvl="0" marL="609600" rtl="0" algn="l">
              <a:spcBef>
                <a:spcPts val="800"/>
              </a:spcBef>
              <a:spcAft>
                <a:spcPts val="0"/>
              </a:spcAft>
              <a:buNone/>
            </a:pPr>
            <a:r>
              <a:t/>
            </a:r>
            <a:endParaRPr sz="1100">
              <a:solidFill>
                <a:srgbClr val="233E50"/>
              </a:solidFill>
              <a:latin typeface="Trebuchet MS"/>
              <a:ea typeface="Trebuchet MS"/>
              <a:cs typeface="Trebuchet MS"/>
              <a:sym typeface="Trebuchet MS"/>
            </a:endParaRPr>
          </a:p>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Acquisition Methods</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Web Scraping - rvest, XML, JSON</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Packages - SoilDB</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SQL database storage </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GIS Packages - sp, sf, raster</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190"/>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Trebuchet MS"/>
                <a:ea typeface="Trebuchet MS"/>
                <a:cs typeface="Trebuchet MS"/>
                <a:sym typeface="Trebuchet MS"/>
              </a:rPr>
              <a:t>Radon</a:t>
            </a:r>
            <a:endParaRPr>
              <a:solidFill>
                <a:srgbClr val="233E50"/>
              </a:solidFill>
              <a:latin typeface="Trebuchet MS"/>
              <a:ea typeface="Trebuchet MS"/>
              <a:cs typeface="Trebuchet MS"/>
              <a:sym typeface="Trebuchet MS"/>
            </a:endParaRPr>
          </a:p>
        </p:txBody>
      </p:sp>
      <p:sp>
        <p:nvSpPr>
          <p:cNvPr id="993" name="Google Shape;993;p190"/>
          <p:cNvSpPr txBox="1"/>
          <p:nvPr>
            <p:ph idx="4294967295" type="body"/>
          </p:nvPr>
        </p:nvSpPr>
        <p:spPr>
          <a:xfrm>
            <a:off x="8282700" y="4148200"/>
            <a:ext cx="3696900" cy="21468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t/>
            </a:r>
            <a:endParaRPr sz="2100">
              <a:solidFill>
                <a:srgbClr val="233E50"/>
              </a:solidFill>
              <a:latin typeface="Trebuchet MS"/>
              <a:ea typeface="Trebuchet MS"/>
              <a:cs typeface="Trebuchet MS"/>
              <a:sym typeface="Trebuchet MS"/>
            </a:endParaRPr>
          </a:p>
          <a:p>
            <a:pPr indent="0" lvl="0" marL="0" rtl="0" algn="l">
              <a:spcBef>
                <a:spcPts val="800"/>
              </a:spcBef>
              <a:spcAft>
                <a:spcPts val="0"/>
              </a:spcAft>
              <a:buNone/>
            </a:pPr>
            <a:r>
              <a:rPr lang="en-US" sz="2100">
                <a:solidFill>
                  <a:srgbClr val="233E50"/>
                </a:solidFill>
                <a:latin typeface="Trebuchet MS"/>
                <a:ea typeface="Trebuchet MS"/>
                <a:cs typeface="Trebuchet MS"/>
                <a:sym typeface="Trebuchet MS"/>
              </a:rPr>
              <a:t>Data: </a:t>
            </a:r>
            <a:endParaRPr sz="2100">
              <a:solidFill>
                <a:srgbClr val="233E50"/>
              </a:solidFill>
              <a:latin typeface="Trebuchet MS"/>
              <a:ea typeface="Trebuchet MS"/>
              <a:cs typeface="Trebuchet MS"/>
              <a:sym typeface="Trebuchet MS"/>
            </a:endParaRPr>
          </a:p>
          <a:p>
            <a:pPr indent="-438150" lvl="0" marL="609600" rtl="0" algn="l">
              <a:spcBef>
                <a:spcPts val="80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Sourced from EPA</a:t>
            </a:r>
            <a:endParaRPr sz="2100">
              <a:solidFill>
                <a:srgbClr val="233E50"/>
              </a:solidFill>
              <a:latin typeface="Trebuchet MS"/>
              <a:ea typeface="Trebuchet MS"/>
              <a:cs typeface="Trebuchet MS"/>
              <a:sym typeface="Trebuchet MS"/>
            </a:endParaRPr>
          </a:p>
          <a:p>
            <a:pPr indent="-438150" lvl="0" marL="6096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County level detail</a:t>
            </a:r>
            <a:endParaRPr sz="2100">
              <a:solidFill>
                <a:srgbClr val="233E50"/>
              </a:solidFill>
              <a:latin typeface="Trebuchet MS"/>
              <a:ea typeface="Trebuchet MS"/>
              <a:cs typeface="Trebuchet MS"/>
              <a:sym typeface="Trebuchet MS"/>
            </a:endParaRPr>
          </a:p>
          <a:p>
            <a:pPr indent="-438150" lvl="0" marL="6096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Allocating value to block groups</a:t>
            </a:r>
            <a:endParaRPr sz="21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100">
              <a:solidFill>
                <a:srgbClr val="233E50"/>
              </a:solidFill>
              <a:latin typeface="Trebuchet MS"/>
              <a:ea typeface="Trebuchet MS"/>
              <a:cs typeface="Trebuchet MS"/>
              <a:sym typeface="Trebuchet MS"/>
            </a:endParaRPr>
          </a:p>
        </p:txBody>
      </p:sp>
      <p:pic>
        <p:nvPicPr>
          <p:cNvPr id="994" name="Google Shape;994;p190"/>
          <p:cNvPicPr preferRelativeResize="0"/>
          <p:nvPr/>
        </p:nvPicPr>
        <p:blipFill rotWithShape="1">
          <a:blip r:embed="rId3">
            <a:alphaModFix/>
          </a:blip>
          <a:srcRect b="0" l="1710" r="0" t="5024"/>
          <a:stretch/>
        </p:blipFill>
        <p:spPr>
          <a:xfrm>
            <a:off x="895900" y="1536633"/>
            <a:ext cx="7072433" cy="3208733"/>
          </a:xfrm>
          <a:prstGeom prst="rect">
            <a:avLst/>
          </a:prstGeom>
          <a:noFill/>
          <a:ln>
            <a:noFill/>
          </a:ln>
        </p:spPr>
      </p:pic>
      <p:pic>
        <p:nvPicPr>
          <p:cNvPr id="995" name="Google Shape;995;p190"/>
          <p:cNvPicPr preferRelativeResize="0"/>
          <p:nvPr/>
        </p:nvPicPr>
        <p:blipFill rotWithShape="1">
          <a:blip r:embed="rId4">
            <a:alphaModFix/>
          </a:blip>
          <a:srcRect b="0" l="1594" r="0" t="1768"/>
          <a:stretch/>
        </p:blipFill>
        <p:spPr>
          <a:xfrm>
            <a:off x="8234800" y="1695216"/>
            <a:ext cx="3541600" cy="2891567"/>
          </a:xfrm>
          <a:prstGeom prst="rect">
            <a:avLst/>
          </a:prstGeom>
          <a:noFill/>
          <a:ln>
            <a:noFill/>
          </a:ln>
        </p:spPr>
      </p:pic>
      <p:sp>
        <p:nvSpPr>
          <p:cNvPr id="996" name="Google Shape;996;p190"/>
          <p:cNvSpPr txBox="1"/>
          <p:nvPr>
            <p:ph idx="4294967295" type="body"/>
          </p:nvPr>
        </p:nvSpPr>
        <p:spPr>
          <a:xfrm>
            <a:off x="895875" y="4815700"/>
            <a:ext cx="7072500" cy="18990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sz="2100">
                <a:solidFill>
                  <a:srgbClr val="233E50"/>
                </a:solidFill>
                <a:latin typeface="Trebuchet MS"/>
                <a:ea typeface="Trebuchet MS"/>
                <a:cs typeface="Trebuchet MS"/>
                <a:sym typeface="Trebuchet MS"/>
              </a:rPr>
              <a:t>Definition: radioactive gaseous element produced by the decay of radium: emissions are a health hazard, substantially increase the risk of lung cancer.</a:t>
            </a:r>
            <a:endParaRPr sz="2100">
              <a:solidFill>
                <a:srgbClr val="233E50"/>
              </a:solidFill>
              <a:latin typeface="Trebuchet MS"/>
              <a:ea typeface="Trebuchet MS"/>
              <a:cs typeface="Trebuchet MS"/>
              <a:sym typeface="Trebuchet MS"/>
            </a:endParaRPr>
          </a:p>
          <a:p>
            <a:pPr indent="-330200" lvl="0" marL="457200" rtl="0" algn="l">
              <a:spcBef>
                <a:spcPts val="800"/>
              </a:spcBef>
              <a:spcAft>
                <a:spcPts val="0"/>
              </a:spcAft>
              <a:buClr>
                <a:srgbClr val="233E50"/>
              </a:buClr>
              <a:buSzPts val="1600"/>
              <a:buFont typeface="Trebuchet MS"/>
              <a:buChar char="•"/>
            </a:pPr>
            <a:r>
              <a:rPr lang="en-US" sz="1600">
                <a:solidFill>
                  <a:srgbClr val="233E50"/>
                </a:solidFill>
                <a:latin typeface="Trebuchet MS"/>
                <a:ea typeface="Trebuchet MS"/>
                <a:cs typeface="Trebuchet MS"/>
                <a:sym typeface="Trebuchet MS"/>
              </a:rPr>
              <a:t>Picocuries - 1/1,000,000,000 (one trillionth of a curie)</a:t>
            </a:r>
            <a:endParaRPr sz="1600">
              <a:solidFill>
                <a:srgbClr val="233E50"/>
              </a:solidFill>
              <a:latin typeface="Trebuchet MS"/>
              <a:ea typeface="Trebuchet MS"/>
              <a:cs typeface="Trebuchet MS"/>
              <a:sym typeface="Trebuchet MS"/>
            </a:endParaRPr>
          </a:p>
          <a:p>
            <a:pPr indent="-330200" lvl="0" marL="457200" rtl="0" algn="l">
              <a:spcBef>
                <a:spcPts val="0"/>
              </a:spcBef>
              <a:spcAft>
                <a:spcPts val="0"/>
              </a:spcAft>
              <a:buClr>
                <a:srgbClr val="233E50"/>
              </a:buClr>
              <a:buSzPts val="1600"/>
              <a:buFont typeface="Trebuchet MS"/>
              <a:buChar char="•"/>
            </a:pPr>
            <a:r>
              <a:rPr lang="en-US" sz="1600">
                <a:solidFill>
                  <a:srgbClr val="233E50"/>
                </a:solidFill>
                <a:latin typeface="Trebuchet MS"/>
                <a:ea typeface="Trebuchet MS"/>
                <a:cs typeface="Trebuchet MS"/>
                <a:sym typeface="Trebuchet MS"/>
              </a:rPr>
              <a:t>curie - measurement of radioactivity level</a:t>
            </a:r>
            <a:endParaRPr sz="1600">
              <a:solidFill>
                <a:srgbClr val="233E50"/>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91"/>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Trebuchet MS"/>
                <a:ea typeface="Trebuchet MS"/>
                <a:cs typeface="Trebuchet MS"/>
                <a:sym typeface="Trebuchet MS"/>
              </a:rPr>
              <a:t>Air Quality</a:t>
            </a:r>
            <a:endParaRPr>
              <a:solidFill>
                <a:srgbClr val="233E50"/>
              </a:solidFill>
              <a:latin typeface="Trebuchet MS"/>
              <a:ea typeface="Trebuchet MS"/>
              <a:cs typeface="Trebuchet MS"/>
              <a:sym typeface="Trebuchet MS"/>
            </a:endParaRPr>
          </a:p>
        </p:txBody>
      </p:sp>
      <p:sp>
        <p:nvSpPr>
          <p:cNvPr id="1002" name="Google Shape;1002;p191"/>
          <p:cNvSpPr txBox="1"/>
          <p:nvPr>
            <p:ph idx="4294967295" type="body"/>
          </p:nvPr>
        </p:nvSpPr>
        <p:spPr>
          <a:xfrm>
            <a:off x="618800" y="1713600"/>
            <a:ext cx="5667300" cy="4555200"/>
          </a:xfrm>
          <a:prstGeom prst="rect">
            <a:avLst/>
          </a:prstGeom>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Air Quality Index (AQI)</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Measured from Ozone, Sulfur Dioxide, Nitrogen Dioxide, Carbon Monoxide, and PM</a:t>
            </a:r>
            <a:r>
              <a:rPr baseline="-25000" lang="en-US" sz="2400">
                <a:solidFill>
                  <a:srgbClr val="233E50"/>
                </a:solidFill>
                <a:latin typeface="Trebuchet MS"/>
                <a:ea typeface="Trebuchet MS"/>
                <a:cs typeface="Trebuchet MS"/>
                <a:sym typeface="Trebuchet MS"/>
              </a:rPr>
              <a:t>2.5</a:t>
            </a:r>
            <a:endParaRPr sz="2400">
              <a:solidFill>
                <a:srgbClr val="233E50"/>
              </a:solidFill>
              <a:latin typeface="Trebuchet MS"/>
              <a:ea typeface="Trebuchet MS"/>
              <a:cs typeface="Trebuchet MS"/>
              <a:sym typeface="Trebuchet MS"/>
            </a:endParaRPr>
          </a:p>
          <a:p>
            <a:pPr indent="-457200" lvl="0" marL="609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source: EPA</a:t>
            </a:r>
            <a:endParaRPr sz="2400">
              <a:solidFill>
                <a:srgbClr val="233E50"/>
              </a:solidFill>
              <a:latin typeface="Trebuchet MS"/>
              <a:ea typeface="Trebuchet MS"/>
              <a:cs typeface="Trebuchet MS"/>
              <a:sym typeface="Trebuchet MS"/>
            </a:endParaRPr>
          </a:p>
          <a:p>
            <a:pPr indent="-457200" lvl="0" marL="609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Method of Transformation: Inverse Distance Weighting</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Centroids from Census Block Groups</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pic>
        <p:nvPicPr>
          <p:cNvPr id="1003" name="Google Shape;1003;p191"/>
          <p:cNvPicPr preferRelativeResize="0"/>
          <p:nvPr/>
        </p:nvPicPr>
        <p:blipFill rotWithShape="1">
          <a:blip r:embed="rId3">
            <a:alphaModFix/>
          </a:blip>
          <a:srcRect b="0" l="0" r="51872" t="9231"/>
          <a:stretch/>
        </p:blipFill>
        <p:spPr>
          <a:xfrm>
            <a:off x="6192300" y="1713600"/>
            <a:ext cx="5368865" cy="440256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92"/>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233E50"/>
                </a:solidFill>
                <a:latin typeface="Trebuchet MS"/>
                <a:ea typeface="Trebuchet MS"/>
                <a:cs typeface="Trebuchet MS"/>
                <a:sym typeface="Trebuchet MS"/>
              </a:rPr>
              <a:t>Project Plan &amp; Next Steps</a:t>
            </a:r>
            <a:endParaRPr b="1">
              <a:solidFill>
                <a:srgbClr val="233E50"/>
              </a:solidFill>
              <a:latin typeface="Trebuchet MS"/>
              <a:ea typeface="Trebuchet MS"/>
              <a:cs typeface="Trebuchet MS"/>
              <a:sym typeface="Trebuchet MS"/>
            </a:endParaRPr>
          </a:p>
        </p:txBody>
      </p:sp>
      <p:sp>
        <p:nvSpPr>
          <p:cNvPr id="1009" name="Google Shape;1009;p192"/>
          <p:cNvSpPr txBox="1"/>
          <p:nvPr>
            <p:ph idx="4294967295" type="body"/>
          </p:nvPr>
        </p:nvSpPr>
        <p:spPr>
          <a:xfrm>
            <a:off x="1155833" y="1527700"/>
            <a:ext cx="5131500" cy="2700900"/>
          </a:xfrm>
          <a:prstGeom prst="rect">
            <a:avLst/>
          </a:prstGeom>
          <a:solidFill>
            <a:srgbClr val="FFD966"/>
          </a:solidFill>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 - 6/20 </a:t>
            </a:r>
            <a:endParaRPr sz="24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Soil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Radon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Water Quality</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Air Quality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Mining</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Land Cover</a:t>
            </a:r>
            <a:endParaRPr sz="21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sp>
        <p:nvSpPr>
          <p:cNvPr id="1010" name="Google Shape;1010;p192"/>
          <p:cNvSpPr txBox="1"/>
          <p:nvPr>
            <p:ph idx="4294967295" type="body"/>
          </p:nvPr>
        </p:nvSpPr>
        <p:spPr>
          <a:xfrm>
            <a:off x="6156867" y="1527700"/>
            <a:ext cx="4983300" cy="4874400"/>
          </a:xfrm>
          <a:prstGeom prst="rect">
            <a:avLst/>
          </a:prstGeom>
          <a:solidFill>
            <a:schemeClr val="lt2"/>
          </a:solidFill>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III</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Dashboard **</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Additional Datasets (time permitting)</a:t>
            </a:r>
            <a:endParaRPr sz="24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Coastal Health</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Commute Times (Drive, Walk, Transit)</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Residential Density</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Traffic Volumes</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Connectivity</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Biodiversity</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Wineries</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Bees</a:t>
            </a:r>
            <a:endParaRPr sz="2400">
              <a:solidFill>
                <a:srgbClr val="233E50"/>
              </a:solidFill>
              <a:latin typeface="Trebuchet MS"/>
              <a:ea typeface="Trebuchet MS"/>
              <a:cs typeface="Trebuchet MS"/>
              <a:sym typeface="Trebuchet MS"/>
            </a:endParaRPr>
          </a:p>
        </p:txBody>
      </p:sp>
      <p:sp>
        <p:nvSpPr>
          <p:cNvPr id="1011" name="Google Shape;1011;p192"/>
          <p:cNvSpPr txBox="1"/>
          <p:nvPr>
            <p:ph idx="4294967295" type="body"/>
          </p:nvPr>
        </p:nvSpPr>
        <p:spPr>
          <a:xfrm>
            <a:off x="1155833" y="4160933"/>
            <a:ext cx="4983300" cy="2241300"/>
          </a:xfrm>
          <a:prstGeom prst="rect">
            <a:avLst/>
          </a:prstGeom>
          <a:solidFill>
            <a:srgbClr val="93C47D"/>
          </a:solidFill>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II - 7/20</a:t>
            </a:r>
            <a:endParaRPr sz="24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Housing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Flooding</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Fire</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Social Service (Travel Times)</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Crime Data</a:t>
            </a:r>
            <a:endParaRPr sz="2400">
              <a:solidFill>
                <a:srgbClr val="233E50"/>
              </a:solidFill>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93"/>
          <p:cNvSpPr txBox="1"/>
          <p:nvPr>
            <p:ph type="title"/>
          </p:nvPr>
        </p:nvSpPr>
        <p:spPr>
          <a:xfrm>
            <a:off x="838200" y="2848608"/>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Questions?</a:t>
            </a:r>
            <a:endParaRPr sz="4400">
              <a:solidFill>
                <a:srgbClr val="233E50"/>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94"/>
          <p:cNvSpPr txBox="1"/>
          <p:nvPr>
            <p:ph type="ctrTitle"/>
          </p:nvPr>
        </p:nvSpPr>
        <p:spPr>
          <a:xfrm>
            <a:off x="101600" y="530633"/>
            <a:ext cx="9088500" cy="2691900"/>
          </a:xfrm>
          <a:prstGeom prst="rect">
            <a:avLst/>
          </a:prstGeom>
          <a:noFill/>
          <a:ln>
            <a:noFill/>
          </a:ln>
        </p:spPr>
        <p:txBody>
          <a:bodyPr anchorCtr="0" anchor="ctr" bIns="60925" lIns="121900" spcFirstLastPara="1" rIns="121900" wrap="square" tIns="60925">
            <a:noAutofit/>
          </a:bodyPr>
          <a:lstStyle/>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ARI2: How Embeddedness of </a:t>
            </a:r>
            <a:endParaRPr b="1" sz="3700">
              <a:solidFill>
                <a:srgbClr val="233E50"/>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Army Enlisted Soldiers </a:t>
            </a:r>
            <a:endParaRPr b="1" sz="3700">
              <a:solidFill>
                <a:srgbClr val="233E50"/>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Affects Job Performance</a:t>
            </a:r>
            <a:endParaRPr b="1" i="0" sz="3700" u="none" cap="none" strike="noStrike">
              <a:solidFill>
                <a:srgbClr val="233E50"/>
              </a:solidFill>
              <a:latin typeface="Raleway"/>
              <a:ea typeface="Raleway"/>
              <a:cs typeface="Raleway"/>
              <a:sym typeface="Raleway"/>
            </a:endParaRPr>
          </a:p>
        </p:txBody>
      </p:sp>
      <p:sp>
        <p:nvSpPr>
          <p:cNvPr id="1023" name="Google Shape;1023;p194"/>
          <p:cNvSpPr txBox="1"/>
          <p:nvPr>
            <p:ph idx="1" type="subTitle"/>
          </p:nvPr>
        </p:nvSpPr>
        <p:spPr>
          <a:xfrm>
            <a:off x="406400" y="3632200"/>
            <a:ext cx="10972800" cy="26919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PI: Josh Goldstein, Vicki Lancaster, Stephanie Shipp</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Team: Megan Grondine, Kelsey McMahon, Emily Sheen</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rPr i="0" lang="en-US" sz="2700" u="none" cap="none" strike="noStrike">
                <a:solidFill>
                  <a:srgbClr val="233E50"/>
                </a:solidFill>
                <a:latin typeface="Raleway"/>
                <a:ea typeface="Raleway"/>
                <a:cs typeface="Raleway"/>
                <a:sym typeface="Raleway"/>
              </a:rPr>
              <a:t>Sponsor: </a:t>
            </a:r>
            <a:r>
              <a:rPr lang="en-US" sz="2700">
                <a:solidFill>
                  <a:srgbClr val="233E50"/>
                </a:solidFill>
                <a:latin typeface="Raleway"/>
                <a:ea typeface="Raleway"/>
                <a:cs typeface="Raleway"/>
                <a:sym typeface="Raleway"/>
              </a:rPr>
              <a:t>Kelly Ervin, Joel Thurston, Nathaniel Ratcliff,</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U.S. Army Research Institute (ARI)</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t/>
            </a:r>
            <a:endParaRPr i="0" sz="2700" u="none" cap="none" strike="noStrike">
              <a:solidFill>
                <a:srgbClr val="233E50"/>
              </a:solidFill>
              <a:latin typeface="Raleway"/>
              <a:ea typeface="Raleway"/>
              <a:cs typeface="Raleway"/>
              <a:sym typeface="Ralew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95"/>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Outline</a:t>
            </a:r>
            <a:endParaRPr b="1">
              <a:solidFill>
                <a:srgbClr val="233E50"/>
              </a:solidFill>
              <a:latin typeface="Raleway"/>
              <a:ea typeface="Raleway"/>
              <a:cs typeface="Raleway"/>
              <a:sym typeface="Raleway"/>
            </a:endParaRPr>
          </a:p>
        </p:txBody>
      </p:sp>
      <p:sp>
        <p:nvSpPr>
          <p:cNvPr id="1030" name="Google Shape;1030;p195"/>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463550" lvl="0" marL="45720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Project Overview</a:t>
            </a:r>
            <a:endParaRPr sz="2700">
              <a:solidFill>
                <a:schemeClr val="dk1"/>
              </a:solidFill>
              <a:latin typeface="Raleway"/>
              <a:ea typeface="Raleway"/>
              <a:cs typeface="Raleway"/>
              <a:sym typeface="Raleway"/>
            </a:endParaRPr>
          </a:p>
          <a:p>
            <a:pPr indent="-463550" lvl="0" marL="457200" rtl="0" algn="l">
              <a:spcBef>
                <a:spcPts val="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Summary of Literature</a:t>
            </a:r>
            <a:endParaRPr sz="2700">
              <a:solidFill>
                <a:schemeClr val="dk1"/>
              </a:solidFill>
              <a:latin typeface="Raleway"/>
              <a:ea typeface="Raleway"/>
              <a:cs typeface="Raleway"/>
              <a:sym typeface="Raleway"/>
            </a:endParaRPr>
          </a:p>
          <a:p>
            <a:pPr indent="-425450" lvl="1" marL="1219200" rtl="0" algn="l">
              <a:spcBef>
                <a:spcPts val="0"/>
              </a:spcBef>
              <a:spcAft>
                <a:spcPts val="0"/>
              </a:spcAft>
              <a:buClr>
                <a:schemeClr val="dk1"/>
              </a:buClr>
              <a:buSzPts val="1900"/>
              <a:buFont typeface="Raleway"/>
              <a:buChar char="○"/>
            </a:pPr>
            <a:r>
              <a:rPr lang="en-US" sz="1900">
                <a:solidFill>
                  <a:schemeClr val="dk1"/>
                </a:solidFill>
                <a:latin typeface="Raleway"/>
                <a:ea typeface="Raleway"/>
                <a:cs typeface="Raleway"/>
                <a:sym typeface="Raleway"/>
              </a:rPr>
              <a:t>Deep dive of 12 installations</a:t>
            </a:r>
            <a:endParaRPr sz="1900">
              <a:solidFill>
                <a:schemeClr val="dk1"/>
              </a:solidFill>
              <a:latin typeface="Raleway"/>
              <a:ea typeface="Raleway"/>
              <a:cs typeface="Raleway"/>
              <a:sym typeface="Raleway"/>
            </a:endParaRPr>
          </a:p>
          <a:p>
            <a:pPr indent="-463550" lvl="0" marL="457200" marR="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Data Discovery</a:t>
            </a:r>
            <a:endParaRPr sz="2700">
              <a:solidFill>
                <a:schemeClr val="dk1"/>
              </a:solidFill>
              <a:latin typeface="Raleway"/>
              <a:ea typeface="Raleway"/>
              <a:cs typeface="Raleway"/>
              <a:sym typeface="Raleway"/>
            </a:endParaRPr>
          </a:p>
          <a:p>
            <a:pPr indent="-463550" lvl="0" marL="457200" marR="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Data Exploration</a:t>
            </a:r>
            <a:endParaRPr sz="2700">
              <a:solidFill>
                <a:schemeClr val="dk1"/>
              </a:solidFill>
              <a:latin typeface="Raleway"/>
              <a:ea typeface="Raleway"/>
              <a:cs typeface="Raleway"/>
              <a:sym typeface="Raleway"/>
            </a:endParaRPr>
          </a:p>
          <a:p>
            <a:pPr indent="-463550" lvl="0" marL="457200" marR="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Next Steps</a:t>
            </a:r>
            <a:endParaRPr sz="2700">
              <a:solidFill>
                <a:schemeClr val="dk1"/>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Google Shape;1035;p196"/>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SzPts val="4300"/>
              <a:buFont typeface="Helvetica Neue"/>
              <a:buNone/>
            </a:pPr>
            <a:r>
              <a:rPr b="1" i="0" lang="en-US" sz="4300" u="none" cap="none" strike="noStrike">
                <a:solidFill>
                  <a:srgbClr val="233E50"/>
                </a:solidFill>
                <a:latin typeface="Raleway"/>
                <a:ea typeface="Raleway"/>
                <a:cs typeface="Raleway"/>
                <a:sym typeface="Raleway"/>
              </a:rPr>
              <a:t>Project Overview</a:t>
            </a:r>
            <a:endParaRPr b="1" i="0" sz="4300" u="none" cap="none" strike="noStrike">
              <a:solidFill>
                <a:srgbClr val="233E50"/>
              </a:solidFill>
              <a:latin typeface="Raleway"/>
              <a:ea typeface="Raleway"/>
              <a:cs typeface="Raleway"/>
              <a:sym typeface="Raleway"/>
            </a:endParaRPr>
          </a:p>
        </p:txBody>
      </p:sp>
      <p:sp>
        <p:nvSpPr>
          <p:cNvPr id="1036" name="Google Shape;1036;p196"/>
          <p:cNvSpPr txBox="1"/>
          <p:nvPr/>
        </p:nvSpPr>
        <p:spPr>
          <a:xfrm>
            <a:off x="609600" y="5784867"/>
            <a:ext cx="11277600" cy="7089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Clr>
                <a:srgbClr val="000000"/>
              </a:buClr>
              <a:buSzPts val="3200"/>
              <a:buFont typeface="Arial"/>
              <a:buNone/>
            </a:pPr>
            <a:r>
              <a:rPr b="1" i="0" lang="en-US" sz="2100" u="none" cap="none" strike="noStrike">
                <a:solidFill>
                  <a:srgbClr val="233E50"/>
                </a:solidFill>
                <a:latin typeface="Raleway"/>
                <a:ea typeface="Raleway"/>
                <a:cs typeface="Raleway"/>
                <a:sym typeface="Raleway"/>
              </a:rPr>
              <a:t>Problem Statement: </a:t>
            </a:r>
            <a:r>
              <a:rPr b="1" lang="en-US" sz="2100">
                <a:solidFill>
                  <a:srgbClr val="233E50"/>
                </a:solidFill>
                <a:latin typeface="Raleway"/>
                <a:ea typeface="Raleway"/>
                <a:cs typeface="Raleway"/>
                <a:sym typeface="Raleway"/>
              </a:rPr>
              <a:t>To understand how embeddedness in an Army installation and the surrounding community affects the social component of Soldier performance.</a:t>
            </a:r>
            <a:endParaRPr b="1" sz="2100">
              <a:solidFill>
                <a:srgbClr val="233E50"/>
              </a:solidFill>
              <a:latin typeface="Raleway"/>
              <a:ea typeface="Raleway"/>
              <a:cs typeface="Raleway"/>
              <a:sym typeface="Raleway"/>
            </a:endParaRPr>
          </a:p>
          <a:p>
            <a:pPr indent="0" lvl="0" marL="0" marR="0" rtl="0" algn="l">
              <a:spcBef>
                <a:spcPts val="0"/>
              </a:spcBef>
              <a:spcAft>
                <a:spcPts val="0"/>
              </a:spcAft>
              <a:buClr>
                <a:srgbClr val="000000"/>
              </a:buClr>
              <a:buSzPts val="3200"/>
              <a:buFont typeface="Arial"/>
              <a:buNone/>
            </a:pPr>
            <a:r>
              <a:t/>
            </a:r>
            <a:endParaRPr b="1" sz="2700">
              <a:solidFill>
                <a:srgbClr val="233E50"/>
              </a:solidFill>
              <a:latin typeface="Raleway"/>
              <a:ea typeface="Raleway"/>
              <a:cs typeface="Raleway"/>
              <a:sym typeface="Raleway"/>
            </a:endParaRPr>
          </a:p>
        </p:txBody>
      </p:sp>
      <p:pic>
        <p:nvPicPr>
          <p:cNvPr id="1037" name="Google Shape;1037;p196"/>
          <p:cNvPicPr preferRelativeResize="0"/>
          <p:nvPr/>
        </p:nvPicPr>
        <p:blipFill rotWithShape="1">
          <a:blip r:embed="rId3">
            <a:alphaModFix/>
          </a:blip>
          <a:srcRect b="0" l="268" r="258" t="0"/>
          <a:stretch/>
        </p:blipFill>
        <p:spPr>
          <a:xfrm>
            <a:off x="2205100" y="1200733"/>
            <a:ext cx="8086598" cy="45841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143"/>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Importance</a:t>
            </a:r>
            <a:endParaRPr/>
          </a:p>
        </p:txBody>
      </p:sp>
      <p:sp>
        <p:nvSpPr>
          <p:cNvPr id="595" name="Google Shape;595;p143"/>
          <p:cNvSpPr txBox="1"/>
          <p:nvPr/>
        </p:nvSpPr>
        <p:spPr>
          <a:xfrm>
            <a:off x="839750" y="1422400"/>
            <a:ext cx="10146900" cy="4934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STEM workforce contributes most innovation, higher wages, better economic conditions, US competition with other countries</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Want to understand pathways to the</a:t>
            </a:r>
            <a:r>
              <a:rPr lang="en-US" sz="3000">
                <a:latin typeface="Trebuchet MS"/>
                <a:ea typeface="Trebuchet MS"/>
                <a:cs typeface="Trebuchet MS"/>
                <a:sym typeface="Trebuchet MS"/>
              </a:rPr>
              <a:t> STEM workforce and encourage students to enter this field</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Special focus on skilled-technical STEM occupations, which are not well understood (gap in NCSES reporting)</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What are the necessary skills for STEM occupations, how does education/training prepare or fail to prepare workers</a:t>
            </a:r>
            <a:endParaRPr sz="3000">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197"/>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Literature Review</a:t>
            </a:r>
            <a:endParaRPr b="1">
              <a:solidFill>
                <a:srgbClr val="233E50"/>
              </a:solidFill>
              <a:latin typeface="Raleway"/>
              <a:ea typeface="Raleway"/>
              <a:cs typeface="Raleway"/>
              <a:sym typeface="Raleway"/>
            </a:endParaRPr>
          </a:p>
        </p:txBody>
      </p:sp>
      <p:sp>
        <p:nvSpPr>
          <p:cNvPr id="1044" name="Google Shape;1044;p197"/>
          <p:cNvSpPr txBox="1"/>
          <p:nvPr/>
        </p:nvSpPr>
        <p:spPr>
          <a:xfrm>
            <a:off x="414333" y="1285000"/>
            <a:ext cx="11277600" cy="4491300"/>
          </a:xfrm>
          <a:prstGeom prst="rect">
            <a:avLst/>
          </a:prstGeom>
          <a:noFill/>
          <a:ln>
            <a:noFill/>
          </a:ln>
        </p:spPr>
        <p:txBody>
          <a:bodyPr anchorCtr="0" anchor="t" bIns="60925" lIns="121900" spcFirstLastPara="1" rIns="121900" wrap="square" tIns="60925">
            <a:noAutofit/>
          </a:bodyPr>
          <a:lstStyle/>
          <a:p>
            <a:pPr indent="-476250" lvl="0" marL="609600" rtl="0" algn="l">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Job Embeddedness</a:t>
            </a:r>
            <a:endParaRPr sz="2700">
              <a:solidFill>
                <a:schemeClr val="dk1"/>
              </a:solidFill>
              <a:latin typeface="Raleway SemiBold"/>
              <a:ea typeface="Raleway SemiBold"/>
              <a:cs typeface="Raleway SemiBold"/>
              <a:sym typeface="Raleway SemiBold"/>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Fit, Connections &amp; Links, Sacrifices</a:t>
            </a:r>
            <a:endParaRPr sz="2100">
              <a:solidFill>
                <a:schemeClr val="dk1"/>
              </a:solidFill>
              <a:latin typeface="Raleway"/>
              <a:ea typeface="Raleway"/>
              <a:cs typeface="Raleway"/>
              <a:sym typeface="Raleway"/>
            </a:endParaRPr>
          </a:p>
          <a:p>
            <a:pPr indent="-438150" lvl="2" marL="1828800" rtl="0" algn="l">
              <a:spcBef>
                <a:spcPts val="0"/>
              </a:spcBef>
              <a:spcAft>
                <a:spcPts val="0"/>
              </a:spcAft>
              <a:buClr>
                <a:schemeClr val="dk1"/>
              </a:buClr>
              <a:buSzPts val="2100"/>
              <a:buFont typeface="Raleway"/>
              <a:buAutoNum type="romanLcPeriod"/>
            </a:pPr>
            <a:r>
              <a:rPr i="1" lang="en-US" sz="1900">
                <a:solidFill>
                  <a:schemeClr val="dk1"/>
                </a:solidFill>
                <a:latin typeface="Raleway"/>
                <a:ea typeface="Raleway"/>
                <a:cs typeface="Raleway"/>
                <a:sym typeface="Raleway"/>
              </a:rPr>
              <a:t>(Holtom)</a:t>
            </a:r>
            <a:endParaRPr i="1"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Conservation of Resources Theory</a:t>
            </a:r>
            <a:r>
              <a:rPr i="1" lang="en-US" sz="1900">
                <a:solidFill>
                  <a:schemeClr val="dk1"/>
                </a:solidFill>
                <a:latin typeface="Raleway"/>
                <a:ea typeface="Raleway"/>
                <a:cs typeface="Raleway"/>
                <a:sym typeface="Raleway"/>
              </a:rPr>
              <a:t> </a:t>
            </a:r>
            <a:endParaRPr i="1" sz="1900">
              <a:solidFill>
                <a:schemeClr val="dk1"/>
              </a:solidFill>
              <a:latin typeface="Raleway"/>
              <a:ea typeface="Raleway"/>
              <a:cs typeface="Raleway"/>
              <a:sym typeface="Raleway"/>
            </a:endParaRPr>
          </a:p>
          <a:p>
            <a:pPr indent="-438150" lvl="2" marL="1828800" rtl="0" algn="l">
              <a:spcBef>
                <a:spcPts val="0"/>
              </a:spcBef>
              <a:spcAft>
                <a:spcPts val="0"/>
              </a:spcAft>
              <a:buClr>
                <a:schemeClr val="dk1"/>
              </a:buClr>
              <a:buSzPts val="2100"/>
              <a:buFont typeface="Raleway"/>
              <a:buAutoNum type="romanLcPeriod"/>
            </a:pPr>
            <a:r>
              <a:rPr i="1" lang="en-US" sz="1900">
                <a:solidFill>
                  <a:schemeClr val="dk1"/>
                </a:solidFill>
                <a:latin typeface="Raleway"/>
                <a:ea typeface="Raleway"/>
                <a:cs typeface="Raleway"/>
                <a:sym typeface="Raleway"/>
              </a:rPr>
              <a:t>(Kiazad)</a:t>
            </a:r>
            <a:endParaRPr i="1"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Predicts Performance</a:t>
            </a:r>
            <a:endParaRPr sz="2700">
              <a:solidFill>
                <a:schemeClr val="dk1"/>
              </a:solidFill>
              <a:latin typeface="Raleway"/>
              <a:ea typeface="Raleway"/>
              <a:cs typeface="Raleway"/>
              <a:sym typeface="Raleway"/>
            </a:endParaRPr>
          </a:p>
          <a:p>
            <a:pPr indent="-476250" lvl="0" marL="609600" rtl="0" algn="l">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Community Embeddedness</a:t>
            </a:r>
            <a:endParaRPr sz="2700">
              <a:solidFill>
                <a:schemeClr val="dk1"/>
              </a:solidFill>
              <a:latin typeface="Raleway SemiBold"/>
              <a:ea typeface="Raleway SemiBold"/>
              <a:cs typeface="Raleway SemiBold"/>
              <a:sym typeface="Raleway SemiBold"/>
            </a:endParaRPr>
          </a:p>
          <a:p>
            <a:pPr indent="-438150" lvl="2" marL="1828800" rtl="0" algn="l">
              <a:spcBef>
                <a:spcPts val="0"/>
              </a:spcBef>
              <a:spcAft>
                <a:spcPts val="0"/>
              </a:spcAft>
              <a:buClr>
                <a:schemeClr val="dk1"/>
              </a:buClr>
              <a:buSzPts val="2100"/>
              <a:buFont typeface="Raleway"/>
              <a:buAutoNum type="romanLcPeriod"/>
            </a:pPr>
            <a:r>
              <a:rPr lang="en-US" sz="2100">
                <a:solidFill>
                  <a:schemeClr val="dk1"/>
                </a:solidFill>
                <a:latin typeface="Raleway"/>
                <a:ea typeface="Raleway"/>
                <a:cs typeface="Raleway"/>
                <a:sym typeface="Raleway"/>
              </a:rPr>
              <a:t>Family, friends, church, vol. groups</a:t>
            </a:r>
            <a:endParaRPr sz="2100">
              <a:solidFill>
                <a:schemeClr val="dk1"/>
              </a:solidFill>
              <a:latin typeface="Raleway"/>
              <a:ea typeface="Raleway"/>
              <a:cs typeface="Raleway"/>
              <a:sym typeface="Raleway"/>
            </a:endParaRPr>
          </a:p>
          <a:p>
            <a:pPr indent="-438150" lvl="2" marL="1828800" rtl="0" algn="l">
              <a:spcBef>
                <a:spcPts val="0"/>
              </a:spcBef>
              <a:spcAft>
                <a:spcPts val="0"/>
              </a:spcAft>
              <a:buClr>
                <a:schemeClr val="dk1"/>
              </a:buClr>
              <a:buSzPts val="2100"/>
              <a:buFont typeface="Raleway"/>
              <a:buAutoNum type="romanLcPeriod"/>
            </a:pPr>
            <a:r>
              <a:rPr lang="en-US" sz="2100">
                <a:solidFill>
                  <a:schemeClr val="dk1"/>
                </a:solidFill>
                <a:latin typeface="Raleway"/>
                <a:ea typeface="Raleway"/>
                <a:cs typeface="Raleway"/>
                <a:sym typeface="Raleway"/>
              </a:rPr>
              <a:t>Area wealth &amp; equity; opportunity</a:t>
            </a:r>
            <a:endParaRPr sz="2100">
              <a:solidFill>
                <a:schemeClr val="dk1"/>
              </a:solidFill>
              <a:latin typeface="Raleway"/>
              <a:ea typeface="Raleway"/>
              <a:cs typeface="Raleway"/>
              <a:sym typeface="Raleway"/>
            </a:endParaRPr>
          </a:p>
          <a:p>
            <a:pPr indent="-476250" lvl="0" marL="609600" rtl="0" algn="l">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Job Performance</a:t>
            </a:r>
            <a:endParaRPr sz="2700">
              <a:solidFill>
                <a:schemeClr val="dk1"/>
              </a:solidFill>
              <a:latin typeface="Raleway SemiBold"/>
              <a:ea typeface="Raleway SemiBold"/>
              <a:cs typeface="Raleway SemiBold"/>
              <a:sym typeface="Raleway SemiBold"/>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a:t>
            </a:r>
            <a:r>
              <a:rPr lang="en-US" sz="2100" u="sng">
                <a:solidFill>
                  <a:schemeClr val="dk1"/>
                </a:solidFill>
                <a:latin typeface="Raleway"/>
                <a:ea typeface="Raleway"/>
                <a:cs typeface="Raleway"/>
                <a:sym typeface="Raleway"/>
              </a:rPr>
              <a:t>Behaviors</a:t>
            </a:r>
            <a:r>
              <a:rPr lang="en-US" sz="2100">
                <a:solidFill>
                  <a:schemeClr val="dk1"/>
                </a:solidFill>
                <a:latin typeface="Raleway"/>
                <a:ea typeface="Raleway"/>
                <a:cs typeface="Raleway"/>
                <a:sym typeface="Raleway"/>
              </a:rPr>
              <a:t> relevant to goals of org.”</a:t>
            </a:r>
            <a:endParaRPr sz="2100">
              <a:solidFill>
                <a:schemeClr val="dk1"/>
              </a:solidFill>
              <a:latin typeface="Raleway"/>
              <a:ea typeface="Raleway"/>
              <a:cs typeface="Raleway"/>
              <a:sym typeface="Raleway"/>
            </a:endParaRPr>
          </a:p>
          <a:p>
            <a:pPr indent="-425450" lvl="2" marL="1828800" rtl="0" algn="l">
              <a:spcBef>
                <a:spcPts val="0"/>
              </a:spcBef>
              <a:spcAft>
                <a:spcPts val="0"/>
              </a:spcAft>
              <a:buClr>
                <a:schemeClr val="dk1"/>
              </a:buClr>
              <a:buSzPts val="1900"/>
              <a:buFont typeface="Raleway"/>
              <a:buAutoNum type="romanLcPeriod"/>
            </a:pPr>
            <a:r>
              <a:rPr i="1" lang="en-US" sz="1900">
                <a:solidFill>
                  <a:schemeClr val="dk1"/>
                </a:solidFill>
                <a:latin typeface="Raleway"/>
                <a:ea typeface="Raleway"/>
                <a:cs typeface="Raleway"/>
                <a:sym typeface="Raleway"/>
              </a:rPr>
              <a:t>(Campbell</a:t>
            </a:r>
            <a:r>
              <a:rPr lang="en-US" sz="1900">
                <a:solidFill>
                  <a:schemeClr val="dk1"/>
                </a:solidFill>
                <a:latin typeface="Raleway"/>
                <a:ea typeface="Raleway"/>
                <a:cs typeface="Raleway"/>
                <a:sym typeface="Raleway"/>
              </a:rPr>
              <a:t>)</a:t>
            </a:r>
            <a:endParaRPr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Task, contextual, adaptive performance</a:t>
            </a:r>
            <a:endParaRPr sz="2100">
              <a:solidFill>
                <a:schemeClr val="dk1"/>
              </a:solidFill>
              <a:latin typeface="Raleway"/>
              <a:ea typeface="Raleway"/>
              <a:cs typeface="Raleway"/>
              <a:sym typeface="Raleway"/>
            </a:endParaRPr>
          </a:p>
          <a:p>
            <a:pPr indent="-425450" lvl="2" marL="1828800" rtl="0" algn="l">
              <a:spcBef>
                <a:spcPts val="0"/>
              </a:spcBef>
              <a:spcAft>
                <a:spcPts val="0"/>
              </a:spcAft>
              <a:buClr>
                <a:schemeClr val="dk1"/>
              </a:buClr>
              <a:buSzPts val="1900"/>
              <a:buFont typeface="Raleway"/>
              <a:buAutoNum type="romanLcPeriod"/>
            </a:pPr>
            <a:r>
              <a:rPr i="1" lang="en-US" sz="1900">
                <a:solidFill>
                  <a:schemeClr val="dk1"/>
                </a:solidFill>
                <a:latin typeface="Raleway"/>
                <a:ea typeface="Raleway"/>
                <a:cs typeface="Raleway"/>
                <a:sym typeface="Raleway"/>
              </a:rPr>
              <a:t>(Koopmans)</a:t>
            </a:r>
            <a:endParaRPr i="1"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Counterproductive work behaviors</a:t>
            </a:r>
            <a:endParaRPr sz="2100">
              <a:solidFill>
                <a:schemeClr val="dk1"/>
              </a:solidFill>
              <a:latin typeface="Raleway"/>
              <a:ea typeface="Raleway"/>
              <a:cs typeface="Raleway"/>
              <a:sym typeface="Raleway"/>
            </a:endParaRPr>
          </a:p>
        </p:txBody>
      </p:sp>
      <p:pic>
        <p:nvPicPr>
          <p:cNvPr id="1045" name="Google Shape;1045;p197"/>
          <p:cNvPicPr preferRelativeResize="0"/>
          <p:nvPr/>
        </p:nvPicPr>
        <p:blipFill rotWithShape="1">
          <a:blip r:embed="rId3">
            <a:alphaModFix/>
          </a:blip>
          <a:srcRect b="-2083" l="0" r="0" t="-2083"/>
          <a:stretch/>
        </p:blipFill>
        <p:spPr>
          <a:xfrm>
            <a:off x="6672133" y="1488200"/>
            <a:ext cx="5309434" cy="4960200"/>
          </a:xfrm>
          <a:prstGeom prst="rect">
            <a:avLst/>
          </a:prstGeom>
          <a:noFill/>
          <a:ln>
            <a:noFill/>
          </a:ln>
        </p:spPr>
      </p:pic>
      <p:sp>
        <p:nvSpPr>
          <p:cNvPr id="1046" name="Google Shape;1046;p197"/>
          <p:cNvSpPr txBox="1"/>
          <p:nvPr/>
        </p:nvSpPr>
        <p:spPr>
          <a:xfrm>
            <a:off x="8554500" y="4675333"/>
            <a:ext cx="14157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900">
                <a:latin typeface="Times New Roman"/>
                <a:ea typeface="Times New Roman"/>
                <a:cs typeface="Times New Roman"/>
                <a:sym typeface="Times New Roman"/>
              </a:rPr>
              <a:t>Families &amp; </a:t>
            </a:r>
            <a:endParaRPr b="1" sz="1900">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98"/>
          <p:cNvSpPr txBox="1"/>
          <p:nvPr>
            <p:ph type="title"/>
          </p:nvPr>
        </p:nvSpPr>
        <p:spPr>
          <a:xfrm>
            <a:off x="609600" y="274633"/>
            <a:ext cx="110712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Discovery</a:t>
            </a:r>
            <a:endParaRPr b="1">
              <a:solidFill>
                <a:srgbClr val="233E50"/>
              </a:solidFill>
              <a:latin typeface="Raleway"/>
              <a:ea typeface="Raleway"/>
              <a:cs typeface="Raleway"/>
              <a:sym typeface="Raleway"/>
            </a:endParaRPr>
          </a:p>
        </p:txBody>
      </p:sp>
      <p:sp>
        <p:nvSpPr>
          <p:cNvPr id="1053" name="Google Shape;1053;p198"/>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rPr i="1" lang="en-US" sz="2700">
                <a:solidFill>
                  <a:schemeClr val="dk1"/>
                </a:solidFill>
                <a:latin typeface="Raleway"/>
                <a:ea typeface="Raleway"/>
                <a:cs typeface="Raleway"/>
                <a:sym typeface="Raleway"/>
              </a:rPr>
              <a:t>Installation Profiles</a:t>
            </a:r>
            <a:endParaRPr i="1" sz="2700">
              <a:solidFill>
                <a:schemeClr val="dk1"/>
              </a:solidFill>
              <a:latin typeface="Raleway"/>
              <a:ea typeface="Raleway"/>
              <a:cs typeface="Raleway"/>
              <a:sym typeface="Raleway"/>
            </a:endParaRPr>
          </a:p>
          <a:p>
            <a:pPr indent="-457200" lvl="0" marL="60960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Researched representative sample of 12/120 military installations around the U.S. </a:t>
            </a:r>
            <a:endParaRPr sz="2400">
              <a:solidFill>
                <a:schemeClr val="dk1"/>
              </a:solidFill>
              <a:latin typeface="Raleway"/>
              <a:ea typeface="Raleway"/>
              <a:cs typeface="Raleway"/>
              <a:sym typeface="Raleway"/>
            </a:endParaRPr>
          </a:p>
          <a:p>
            <a:pPr indent="0" lvl="0" marL="0" rtl="0" algn="l">
              <a:spcBef>
                <a:spcPts val="0"/>
              </a:spcBef>
              <a:spcAft>
                <a:spcPts val="0"/>
              </a:spcAft>
              <a:buNone/>
            </a:pPr>
            <a:r>
              <a:t/>
            </a:r>
            <a:endParaRPr sz="2400">
              <a:solidFill>
                <a:schemeClr val="dk1"/>
              </a:solidFill>
              <a:latin typeface="Raleway"/>
              <a:ea typeface="Raleway"/>
              <a:cs typeface="Raleway"/>
              <a:sym typeface="Raleway"/>
            </a:endParaRPr>
          </a:p>
          <a:p>
            <a:pPr indent="0" lvl="0" marL="0" rtl="0" algn="l">
              <a:spcBef>
                <a:spcPts val="0"/>
              </a:spcBef>
              <a:spcAft>
                <a:spcPts val="0"/>
              </a:spcAft>
              <a:buNone/>
            </a:pPr>
            <a:r>
              <a:rPr i="1" lang="en-US" sz="2700">
                <a:solidFill>
                  <a:schemeClr val="dk1"/>
                </a:solidFill>
                <a:latin typeface="Raleway"/>
                <a:ea typeface="Raleway"/>
                <a:cs typeface="Raleway"/>
                <a:sym typeface="Raleway"/>
              </a:rPr>
              <a:t>Publically available data sources</a:t>
            </a:r>
            <a:endParaRPr i="1" sz="2700">
              <a:solidFill>
                <a:schemeClr val="dk1"/>
              </a:solidFill>
              <a:latin typeface="Raleway"/>
              <a:ea typeface="Raleway"/>
              <a:cs typeface="Raleway"/>
              <a:sym typeface="Raleway"/>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County Health Rankings </a:t>
            </a:r>
            <a:r>
              <a:rPr lang="en-US" sz="2700">
                <a:solidFill>
                  <a:schemeClr val="dk1"/>
                </a:solidFill>
                <a:latin typeface="Raleway Light"/>
                <a:ea typeface="Raleway Light"/>
                <a:cs typeface="Raleway Light"/>
                <a:sym typeface="Raleway Light"/>
              </a:rPr>
              <a:t>- overall health data</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Simply Analytics</a:t>
            </a:r>
            <a:r>
              <a:rPr lang="en-US" sz="2700">
                <a:solidFill>
                  <a:schemeClr val="dk1"/>
                </a:solidFill>
                <a:latin typeface="Raleway Light"/>
                <a:ea typeface="Raleway Light"/>
                <a:cs typeface="Raleway Light"/>
                <a:sym typeface="Raleway Light"/>
              </a:rPr>
              <a:t> - popular data, business data, location data</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IPEDS</a:t>
            </a:r>
            <a:r>
              <a:rPr lang="en-US" sz="2700">
                <a:solidFill>
                  <a:schemeClr val="dk1"/>
                </a:solidFill>
                <a:latin typeface="Raleway Light"/>
                <a:ea typeface="Raleway Light"/>
                <a:cs typeface="Raleway Light"/>
                <a:sym typeface="Raleway Light"/>
              </a:rPr>
              <a:t> - postsecondary education data: # colleges in surrounding county</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NCES</a:t>
            </a:r>
            <a:r>
              <a:rPr lang="en-US" sz="2700">
                <a:solidFill>
                  <a:schemeClr val="dk1"/>
                </a:solidFill>
                <a:latin typeface="Raleway Light"/>
                <a:ea typeface="Raleway Light"/>
                <a:cs typeface="Raleway Light"/>
                <a:sym typeface="Raleway Light"/>
              </a:rPr>
              <a:t> - public &amp; private elementary through high school in US</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US Geological Survey</a:t>
            </a:r>
            <a:r>
              <a:rPr lang="en-US" sz="2700">
                <a:solidFill>
                  <a:schemeClr val="dk1"/>
                </a:solidFill>
                <a:latin typeface="Raleway Light"/>
                <a:ea typeface="Raleway Light"/>
                <a:cs typeface="Raleway Light"/>
                <a:sym typeface="Raleway Light"/>
              </a:rPr>
              <a:t> - Geographic Data, parks &amp; protected land</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ACS </a:t>
            </a:r>
            <a:r>
              <a:rPr lang="en-US" sz="2700">
                <a:solidFill>
                  <a:schemeClr val="dk1"/>
                </a:solidFill>
                <a:latin typeface="Raleway Light"/>
                <a:ea typeface="Raleway Light"/>
                <a:cs typeface="Raleway Light"/>
                <a:sym typeface="Raleway Light"/>
              </a:rPr>
              <a:t>- from last year’s ARI profiling project</a:t>
            </a:r>
            <a:endParaRPr sz="2700">
              <a:solidFill>
                <a:schemeClr val="dk1"/>
              </a:solidFill>
              <a:latin typeface="Raleway Light"/>
              <a:ea typeface="Raleway Light"/>
              <a:cs typeface="Raleway Light"/>
              <a:sym typeface="Raleway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99"/>
          <p:cNvSpPr txBox="1"/>
          <p:nvPr/>
        </p:nvSpPr>
        <p:spPr>
          <a:xfrm>
            <a:off x="748967" y="506833"/>
            <a:ext cx="3189600" cy="32157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900">
                <a:latin typeface="Helvetica Neue"/>
                <a:ea typeface="Helvetica Neue"/>
                <a:cs typeface="Helvetica Neue"/>
                <a:sym typeface="Helvetica Neue"/>
              </a:rPr>
              <a:t>Family Variables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Coverage under health insurance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Spousal Employment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Welfare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Drugs &amp; Alcohol</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School quality for kids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School opportunities for spouse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 children</a:t>
            </a:r>
            <a:endParaRPr sz="1900">
              <a:latin typeface="Helvetica Neue Light"/>
              <a:ea typeface="Helvetica Neue Light"/>
              <a:cs typeface="Helvetica Neue Light"/>
              <a:sym typeface="Helvetica Neue Light"/>
            </a:endParaRPr>
          </a:p>
        </p:txBody>
      </p:sp>
      <p:sp>
        <p:nvSpPr>
          <p:cNvPr id="1060" name="Google Shape;1060;p199"/>
          <p:cNvSpPr txBox="1"/>
          <p:nvPr/>
        </p:nvSpPr>
        <p:spPr>
          <a:xfrm>
            <a:off x="8352700" y="506833"/>
            <a:ext cx="3189600" cy="5170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900">
                <a:latin typeface="Helvetica Neue"/>
                <a:ea typeface="Helvetica Neue"/>
                <a:cs typeface="Helvetica Neue"/>
                <a:sym typeface="Helvetica Neue"/>
              </a:rPr>
              <a:t>Community Variables:</a:t>
            </a:r>
            <a:endParaRPr i="1" sz="1900">
              <a:latin typeface="Helvetica Neue"/>
              <a:ea typeface="Helvetica Neue"/>
              <a:cs typeface="Helvetica Neue"/>
              <a:sym typeface="Helvetica Neue"/>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Social associations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 of people who vote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Access to exercise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Job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Educational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Excessive drinking</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Alc. impaired driving deaths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Mental health</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Violent crime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Housing &amp; transport issues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Food environment index</a:t>
            </a:r>
            <a:endParaRPr sz="1900">
              <a:latin typeface="Helvetica Neue Light"/>
              <a:ea typeface="Helvetica Neue Light"/>
              <a:cs typeface="Helvetica Neue Light"/>
              <a:sym typeface="Helvetica Neue Light"/>
            </a:endParaRPr>
          </a:p>
        </p:txBody>
      </p:sp>
      <p:sp>
        <p:nvSpPr>
          <p:cNvPr id="1061" name="Google Shape;1061;p199"/>
          <p:cNvSpPr/>
          <p:nvPr/>
        </p:nvSpPr>
        <p:spPr>
          <a:xfrm>
            <a:off x="4151633" y="1224300"/>
            <a:ext cx="3798000" cy="3897300"/>
          </a:xfrm>
          <a:prstGeom prst="ellipse">
            <a:avLst/>
          </a:prstGeom>
          <a:solidFill>
            <a:srgbClr val="C4E0B2"/>
          </a:solidFill>
          <a:ln cap="flat" cmpd="sng" w="12700">
            <a:solidFill>
              <a:srgbClr val="7F7F7F"/>
            </a:solidFill>
            <a:prstDash val="solid"/>
            <a:miter lim="800000"/>
            <a:headEnd len="sm" w="sm" type="none"/>
            <a:tailEnd len="sm" w="sm" type="none"/>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sp>
        <p:nvSpPr>
          <p:cNvPr id="1062" name="Google Shape;1062;p199"/>
          <p:cNvSpPr/>
          <p:nvPr/>
        </p:nvSpPr>
        <p:spPr>
          <a:xfrm>
            <a:off x="4912642" y="2881090"/>
            <a:ext cx="2330100" cy="2240400"/>
          </a:xfrm>
          <a:prstGeom prst="ellipse">
            <a:avLst/>
          </a:prstGeom>
          <a:solidFill>
            <a:srgbClr val="385623"/>
          </a:solidFill>
          <a:ln cap="flat" cmpd="sng" w="12700">
            <a:solidFill>
              <a:srgbClr val="7F7F7F"/>
            </a:solidFill>
            <a:prstDash val="solid"/>
            <a:miter lim="800000"/>
            <a:headEnd len="sm" w="sm" type="none"/>
            <a:tailEnd len="sm" w="sm" type="none"/>
          </a:ln>
        </p:spPr>
        <p:txBody>
          <a:bodyPr anchorCtr="0" anchor="b" bIns="60925" lIns="121900" spcFirstLastPara="1" rIns="121900" wrap="square" tIns="60925">
            <a:noAutofit/>
          </a:bodyPr>
          <a:lstStyle/>
          <a:p>
            <a:pPr indent="0" lvl="0" marL="0" marR="0" rtl="0" algn="ctr">
              <a:spcBef>
                <a:spcPts val="0"/>
              </a:spcBef>
              <a:spcAft>
                <a:spcPts val="0"/>
              </a:spcAft>
              <a:buNone/>
            </a:pPr>
            <a:r>
              <a:t/>
            </a:r>
            <a:endParaRPr b="0" i="0" sz="1600" u="none" cap="none" strike="noStrike">
              <a:solidFill>
                <a:srgbClr val="FFFFFF"/>
              </a:solidFill>
              <a:latin typeface="Calibri"/>
              <a:ea typeface="Calibri"/>
              <a:cs typeface="Calibri"/>
              <a:sym typeface="Calibri"/>
            </a:endParaRPr>
          </a:p>
        </p:txBody>
      </p:sp>
      <p:sp>
        <p:nvSpPr>
          <p:cNvPr id="1063" name="Google Shape;1063;p199"/>
          <p:cNvSpPr/>
          <p:nvPr/>
        </p:nvSpPr>
        <p:spPr>
          <a:xfrm>
            <a:off x="5053494" y="2363173"/>
            <a:ext cx="2090700" cy="2010300"/>
          </a:xfrm>
          <a:prstGeom prst="ellipse">
            <a:avLst/>
          </a:prstGeom>
          <a:solidFill>
            <a:srgbClr val="009193"/>
          </a:solidFill>
          <a:ln cap="flat" cmpd="sng" w="12700">
            <a:solidFill>
              <a:srgbClr val="7F7F7F"/>
            </a:solidFill>
            <a:prstDash val="solid"/>
            <a:miter lim="800000"/>
            <a:headEnd len="sm" w="sm" type="none"/>
            <a:tailEnd len="sm" w="sm" type="none"/>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064" name="Google Shape;1064;p199"/>
          <p:cNvSpPr/>
          <p:nvPr/>
        </p:nvSpPr>
        <p:spPr>
          <a:xfrm>
            <a:off x="5427898" y="3233840"/>
            <a:ext cx="1454100" cy="1153200"/>
          </a:xfrm>
          <a:prstGeom prst="ellipse">
            <a:avLst/>
          </a:prstGeom>
          <a:solidFill>
            <a:srgbClr val="002060"/>
          </a:solidFill>
          <a:ln cap="flat" cmpd="sng" w="12700">
            <a:solidFill>
              <a:srgbClr val="7F7F7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1900" u="none" cap="none" strike="noStrike">
              <a:solidFill>
                <a:srgbClr val="000000"/>
              </a:solidFill>
              <a:latin typeface="Calibri"/>
              <a:ea typeface="Calibri"/>
              <a:cs typeface="Calibri"/>
              <a:sym typeface="Calibri"/>
            </a:endParaRPr>
          </a:p>
        </p:txBody>
      </p:sp>
      <p:sp>
        <p:nvSpPr>
          <p:cNvPr id="1065" name="Google Shape;1065;p199"/>
          <p:cNvSpPr txBox="1"/>
          <p:nvPr/>
        </p:nvSpPr>
        <p:spPr>
          <a:xfrm>
            <a:off x="4989623" y="3555658"/>
            <a:ext cx="23301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1900">
                <a:solidFill>
                  <a:srgbClr val="FFFFFF"/>
                </a:solidFill>
                <a:latin typeface="Helvetica Neue"/>
                <a:ea typeface="Helvetica Neue"/>
                <a:cs typeface="Helvetica Neue"/>
                <a:sym typeface="Helvetica Neue"/>
              </a:rPr>
              <a:t>Soldier</a:t>
            </a:r>
            <a:endParaRPr sz="1900"/>
          </a:p>
        </p:txBody>
      </p:sp>
      <p:sp>
        <p:nvSpPr>
          <p:cNvPr id="1066" name="Google Shape;1066;p199"/>
          <p:cNvSpPr txBox="1"/>
          <p:nvPr/>
        </p:nvSpPr>
        <p:spPr>
          <a:xfrm>
            <a:off x="4731401" y="1594544"/>
            <a:ext cx="25419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i="0" lang="en-US" sz="1900" u="none" cap="none" strike="noStrike">
                <a:solidFill>
                  <a:srgbClr val="000000"/>
                </a:solidFill>
                <a:latin typeface="Helvetica Neue"/>
                <a:ea typeface="Helvetica Neue"/>
                <a:cs typeface="Helvetica Neue"/>
                <a:sym typeface="Helvetica Neue"/>
              </a:rPr>
              <a:t>Community</a:t>
            </a:r>
            <a:endParaRPr b="1" i="0" sz="1900" u="none" cap="none" strike="noStrike">
              <a:solidFill>
                <a:srgbClr val="000000"/>
              </a:solidFill>
              <a:latin typeface="Helvetica Neue"/>
              <a:ea typeface="Helvetica Neue"/>
              <a:cs typeface="Helvetica Neue"/>
              <a:sym typeface="Helvetica Neue"/>
            </a:endParaRPr>
          </a:p>
          <a:p>
            <a:pPr indent="0" lvl="0" marL="0" marR="0" rtl="0" algn="ctr">
              <a:spcBef>
                <a:spcPts val="0"/>
              </a:spcBef>
              <a:spcAft>
                <a:spcPts val="0"/>
              </a:spcAft>
              <a:buNone/>
            </a:pPr>
            <a:r>
              <a:rPr b="1" lang="en-US" sz="1900">
                <a:latin typeface="Helvetica Neue"/>
                <a:ea typeface="Helvetica Neue"/>
                <a:cs typeface="Helvetica Neue"/>
                <a:sym typeface="Helvetica Neue"/>
              </a:rPr>
              <a:t>(county)</a:t>
            </a:r>
            <a:endParaRPr b="1" sz="1900">
              <a:latin typeface="Helvetica Neue"/>
              <a:ea typeface="Helvetica Neue"/>
              <a:cs typeface="Helvetica Neue"/>
              <a:sym typeface="Helvetica Neue"/>
            </a:endParaRPr>
          </a:p>
        </p:txBody>
      </p:sp>
      <p:cxnSp>
        <p:nvCxnSpPr>
          <p:cNvPr id="1067" name="Google Shape;1067;p199"/>
          <p:cNvCxnSpPr>
            <a:endCxn id="1066" idx="3"/>
          </p:cNvCxnSpPr>
          <p:nvPr/>
        </p:nvCxnSpPr>
        <p:spPr>
          <a:xfrm flipH="1">
            <a:off x="7273301" y="1218344"/>
            <a:ext cx="1035300" cy="652800"/>
          </a:xfrm>
          <a:prstGeom prst="bentConnector3">
            <a:avLst>
              <a:gd fmla="val 50000" name="adj1"/>
            </a:avLst>
          </a:prstGeom>
          <a:noFill/>
          <a:ln cap="flat" cmpd="sng" w="38100">
            <a:solidFill>
              <a:srgbClr val="000000"/>
            </a:solidFill>
            <a:prstDash val="solid"/>
            <a:miter lim="800000"/>
            <a:headEnd len="sm" w="sm" type="none"/>
            <a:tailEnd len="med" w="med" type="triangle"/>
          </a:ln>
        </p:spPr>
      </p:cxnSp>
      <p:cxnSp>
        <p:nvCxnSpPr>
          <p:cNvPr id="1068" name="Google Shape;1068;p199"/>
          <p:cNvCxnSpPr/>
          <p:nvPr/>
        </p:nvCxnSpPr>
        <p:spPr>
          <a:xfrm>
            <a:off x="3956633" y="2254367"/>
            <a:ext cx="1078800" cy="952800"/>
          </a:xfrm>
          <a:prstGeom prst="bentConnector3">
            <a:avLst>
              <a:gd fmla="val 50000" name="adj1"/>
            </a:avLst>
          </a:prstGeom>
          <a:noFill/>
          <a:ln cap="flat" cmpd="sng" w="38100">
            <a:solidFill>
              <a:srgbClr val="000000"/>
            </a:solidFill>
            <a:prstDash val="solid"/>
            <a:miter lim="800000"/>
            <a:headEnd len="sm" w="sm" type="none"/>
            <a:tailEnd len="med" w="med" type="triangle"/>
          </a:ln>
        </p:spPr>
      </p:cxnSp>
      <p:sp>
        <p:nvSpPr>
          <p:cNvPr id="1069" name="Google Shape;1069;p199"/>
          <p:cNvSpPr txBox="1"/>
          <p:nvPr/>
        </p:nvSpPr>
        <p:spPr>
          <a:xfrm>
            <a:off x="748967" y="3888267"/>
            <a:ext cx="3207600" cy="17901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900">
                <a:latin typeface="Helvetica Neue"/>
                <a:ea typeface="Helvetica Neue"/>
                <a:cs typeface="Helvetica Neue"/>
                <a:sym typeface="Helvetica Neue"/>
              </a:rPr>
              <a:t>Soldier Variables</a:t>
            </a:r>
            <a:endParaRPr i="1" sz="1900">
              <a:latin typeface="Helvetica Neue"/>
              <a:ea typeface="Helvetica Neue"/>
              <a:cs typeface="Helvetica Neue"/>
              <a:sym typeface="Helvetica Neue"/>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Marital Status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Income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Welfare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Children</a:t>
            </a:r>
            <a:endParaRPr sz="1900">
              <a:latin typeface="Helvetica Neue Light"/>
              <a:ea typeface="Helvetica Neue Light"/>
              <a:cs typeface="Helvetica Neue Light"/>
              <a:sym typeface="Helvetica Neue Light"/>
            </a:endParaRPr>
          </a:p>
        </p:txBody>
      </p:sp>
      <p:cxnSp>
        <p:nvCxnSpPr>
          <p:cNvPr id="1070" name="Google Shape;1070;p199"/>
          <p:cNvCxnSpPr/>
          <p:nvPr/>
        </p:nvCxnSpPr>
        <p:spPr>
          <a:xfrm flipH="1" rot="10800000">
            <a:off x="3956633" y="3984633"/>
            <a:ext cx="1497900" cy="548700"/>
          </a:xfrm>
          <a:prstGeom prst="bentConnector3">
            <a:avLst>
              <a:gd fmla="val 50000" name="adj1"/>
            </a:avLst>
          </a:prstGeom>
          <a:noFill/>
          <a:ln cap="flat" cmpd="sng" w="38100">
            <a:solidFill>
              <a:srgbClr val="000000"/>
            </a:solidFill>
            <a:prstDash val="solid"/>
            <a:miter lim="800000"/>
            <a:headEnd len="sm" w="sm" type="none"/>
            <a:tailEnd len="med" w="med" type="triangle"/>
          </a:ln>
        </p:spPr>
      </p:cxnSp>
      <p:sp>
        <p:nvSpPr>
          <p:cNvPr id="1071" name="Google Shape;1071;p199"/>
          <p:cNvSpPr txBox="1"/>
          <p:nvPr/>
        </p:nvSpPr>
        <p:spPr>
          <a:xfrm>
            <a:off x="4933847" y="2625909"/>
            <a:ext cx="23301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1900">
                <a:latin typeface="Helvetica Neue"/>
                <a:ea typeface="Helvetica Neue"/>
                <a:cs typeface="Helvetica Neue"/>
                <a:sym typeface="Helvetica Neue"/>
              </a:rPr>
              <a:t>Family</a:t>
            </a:r>
            <a:endParaRPr sz="1900"/>
          </a:p>
        </p:txBody>
      </p:sp>
      <p:sp>
        <p:nvSpPr>
          <p:cNvPr id="1072" name="Google Shape;1072;p199"/>
          <p:cNvSpPr txBox="1"/>
          <p:nvPr/>
        </p:nvSpPr>
        <p:spPr>
          <a:xfrm>
            <a:off x="4943357" y="4359822"/>
            <a:ext cx="23301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1900">
                <a:solidFill>
                  <a:srgbClr val="000000"/>
                </a:solidFill>
                <a:latin typeface="Helvetica Neue"/>
                <a:ea typeface="Helvetica Neue"/>
                <a:cs typeface="Helvetica Neue"/>
                <a:sym typeface="Helvetica Neue"/>
              </a:rPr>
              <a:t>Army</a:t>
            </a:r>
            <a:endParaRPr sz="1900"/>
          </a:p>
        </p:txBody>
      </p:sp>
      <p:sp>
        <p:nvSpPr>
          <p:cNvPr id="1073" name="Google Shape;1073;p199"/>
          <p:cNvSpPr txBox="1"/>
          <p:nvPr/>
        </p:nvSpPr>
        <p:spPr>
          <a:xfrm>
            <a:off x="4054133" y="188300"/>
            <a:ext cx="3798000" cy="7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rgbClr val="233E50"/>
                </a:solidFill>
                <a:latin typeface="Raleway"/>
                <a:ea typeface="Raleway"/>
                <a:cs typeface="Raleway"/>
                <a:sym typeface="Raleway"/>
              </a:rPr>
              <a:t>What impacts Soldier performance?</a:t>
            </a:r>
            <a:endParaRPr b="1" sz="2700">
              <a:solidFill>
                <a:srgbClr val="233E50"/>
              </a:solidFill>
              <a:latin typeface="Raleway"/>
              <a:ea typeface="Raleway"/>
              <a:cs typeface="Raleway"/>
              <a:sym typeface="Raleway"/>
            </a:endParaRPr>
          </a:p>
        </p:txBody>
      </p:sp>
      <p:sp>
        <p:nvSpPr>
          <p:cNvPr id="1074" name="Google Shape;1074;p199"/>
          <p:cNvSpPr txBox="1"/>
          <p:nvPr/>
        </p:nvSpPr>
        <p:spPr>
          <a:xfrm>
            <a:off x="798933" y="5758567"/>
            <a:ext cx="10714800" cy="952800"/>
          </a:xfrm>
          <a:prstGeom prst="rect">
            <a:avLst/>
          </a:prstGeom>
          <a:solidFill>
            <a:srgbClr val="FFFFF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At the installation level, we have data from the ARI on soldier performance measures, including: </a:t>
            </a:r>
            <a:endParaRPr sz="1900"/>
          </a:p>
          <a:p>
            <a:pPr indent="-425450" lvl="0" marL="609600" rtl="0" algn="l">
              <a:spcBef>
                <a:spcPts val="0"/>
              </a:spcBef>
              <a:spcAft>
                <a:spcPts val="0"/>
              </a:spcAft>
              <a:buSzPts val="1900"/>
              <a:buChar char="-"/>
            </a:pPr>
            <a:r>
              <a:rPr lang="en-US" sz="1900"/>
              <a:t>Court martials, promotions, honor &amp; rewards, training as a reward, evaluation reports</a:t>
            </a:r>
            <a:endParaRPr sz="19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200"/>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Exploration</a:t>
            </a:r>
            <a:endParaRPr b="1">
              <a:solidFill>
                <a:srgbClr val="233E50"/>
              </a:solidFill>
              <a:latin typeface="Raleway"/>
              <a:ea typeface="Raleway"/>
              <a:cs typeface="Raleway"/>
              <a:sym typeface="Raleway"/>
            </a:endParaRPr>
          </a:p>
        </p:txBody>
      </p:sp>
      <p:pic>
        <p:nvPicPr>
          <p:cNvPr id="1081" name="Google Shape;1081;p200"/>
          <p:cNvPicPr preferRelativeResize="0"/>
          <p:nvPr/>
        </p:nvPicPr>
        <p:blipFill rotWithShape="1">
          <a:blip r:embed="rId3">
            <a:alphaModFix/>
          </a:blip>
          <a:srcRect b="12385" l="2418" r="6647" t="9769"/>
          <a:stretch/>
        </p:blipFill>
        <p:spPr>
          <a:xfrm>
            <a:off x="439833" y="1272967"/>
            <a:ext cx="11356738" cy="5469066"/>
          </a:xfrm>
          <a:prstGeom prst="rect">
            <a:avLst/>
          </a:prstGeom>
          <a:noFill/>
          <a:ln>
            <a:noFill/>
          </a:ln>
        </p:spPr>
      </p:pic>
      <p:pic>
        <p:nvPicPr>
          <p:cNvPr id="1082" name="Google Shape;1082;p200"/>
          <p:cNvPicPr preferRelativeResize="0"/>
          <p:nvPr/>
        </p:nvPicPr>
        <p:blipFill>
          <a:blip r:embed="rId4">
            <a:alphaModFix/>
          </a:blip>
          <a:stretch>
            <a:fillRect/>
          </a:stretch>
        </p:blipFill>
        <p:spPr>
          <a:xfrm>
            <a:off x="9603250" y="3265533"/>
            <a:ext cx="2070100" cy="2108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201"/>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Next Steps</a:t>
            </a:r>
            <a:endParaRPr b="1">
              <a:solidFill>
                <a:srgbClr val="233E50"/>
              </a:solidFill>
              <a:latin typeface="Raleway"/>
              <a:ea typeface="Raleway"/>
              <a:cs typeface="Raleway"/>
              <a:sym typeface="Raleway"/>
            </a:endParaRPr>
          </a:p>
        </p:txBody>
      </p:sp>
      <p:sp>
        <p:nvSpPr>
          <p:cNvPr id="1089" name="Google Shape;1089;p201"/>
          <p:cNvSpPr txBox="1"/>
          <p:nvPr/>
        </p:nvSpPr>
        <p:spPr>
          <a:xfrm>
            <a:off x="619933" y="1343200"/>
            <a:ext cx="11145900" cy="5192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2300">
                <a:solidFill>
                  <a:srgbClr val="333333"/>
                </a:solidFill>
                <a:latin typeface="Raleway"/>
                <a:ea typeface="Raleway"/>
                <a:cs typeface="Raleway"/>
                <a:sym typeface="Raleway"/>
              </a:rPr>
              <a:t>July 11 - August 9</a:t>
            </a:r>
            <a:br>
              <a:rPr lang="en-US" sz="2700">
                <a:solidFill>
                  <a:srgbClr val="333333"/>
                </a:solidFill>
                <a:latin typeface="Raleway"/>
                <a:ea typeface="Raleway"/>
                <a:cs typeface="Raleway"/>
                <a:sym typeface="Raleway"/>
              </a:rPr>
            </a:br>
            <a:endParaRPr sz="1900">
              <a:solidFill>
                <a:srgbClr val="333333"/>
              </a:solidFill>
              <a:latin typeface="Raleway"/>
              <a:ea typeface="Raleway"/>
              <a:cs typeface="Raleway"/>
              <a:sym typeface="Raleway"/>
            </a:endParaRPr>
          </a:p>
          <a:p>
            <a:pPr indent="-476250" lvl="0" marL="609600" rtl="0" algn="l">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Exploratory data analysis – descriptive statistics and visual summaries of Army installations and communities. </a:t>
            </a:r>
            <a:endParaRPr sz="2700">
              <a:solidFill>
                <a:srgbClr val="333333"/>
              </a:solidFill>
              <a:latin typeface="Raleway"/>
              <a:ea typeface="Raleway"/>
              <a:cs typeface="Raleway"/>
              <a:sym typeface="Raleway"/>
            </a:endParaRPr>
          </a:p>
          <a:p>
            <a:pPr indent="-476250" lvl="0" marL="609600" rtl="0" algn="l">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Exploratory analysis of the effect of community profiles on some measures of performance – summary measures pulled from the PDE (e.g. Article 15 punishments, courts martial, promotion schedules).</a:t>
            </a:r>
            <a:endParaRPr sz="2700">
              <a:solidFill>
                <a:srgbClr val="333333"/>
              </a:solidFill>
              <a:latin typeface="Raleway"/>
              <a:ea typeface="Raleway"/>
              <a:cs typeface="Raleway"/>
              <a:sym typeface="Raleway"/>
            </a:endParaRPr>
          </a:p>
          <a:p>
            <a:pPr indent="-476250" lvl="0" marL="609600" rtl="0" algn="l">
              <a:lnSpc>
                <a:spcPct val="115000"/>
              </a:lnSpc>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Creating a data product that combines multiple public data sources to characterize Army bases and communities, e.g. adding to the dashboard or using another approach.</a:t>
            </a:r>
            <a:endParaRPr sz="2700">
              <a:solidFill>
                <a:srgbClr val="333333"/>
              </a:solidFill>
              <a:latin typeface="Raleway"/>
              <a:ea typeface="Raleway"/>
              <a:cs typeface="Raleway"/>
              <a:sym typeface="Raleway"/>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202"/>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sz="7300">
                <a:solidFill>
                  <a:schemeClr val="dk2"/>
                </a:solidFill>
                <a:latin typeface="Raleway"/>
                <a:ea typeface="Raleway"/>
                <a:cs typeface="Raleway"/>
                <a:sym typeface="Raleway"/>
              </a:rPr>
              <a:t>Questions</a:t>
            </a:r>
            <a:r>
              <a:rPr b="1" lang="en-US" sz="6400">
                <a:solidFill>
                  <a:schemeClr val="dk2"/>
                </a:solidFill>
                <a:latin typeface="Raleway"/>
                <a:ea typeface="Raleway"/>
                <a:cs typeface="Raleway"/>
                <a:sym typeface="Raleway"/>
              </a:rPr>
              <a:t>?</a:t>
            </a:r>
            <a:endParaRPr b="1" sz="6400">
              <a:solidFill>
                <a:schemeClr val="dk2"/>
              </a:solidFill>
              <a:latin typeface="Raleway"/>
              <a:ea typeface="Raleway"/>
              <a:cs typeface="Raleway"/>
              <a:sym typeface="Ralewa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099" name="Shape 1099"/>
        <p:cNvGrpSpPr/>
        <p:nvPr/>
      </p:nvGrpSpPr>
      <p:grpSpPr>
        <a:xfrm>
          <a:off x="0" y="0"/>
          <a:ext cx="0" cy="0"/>
          <a:chOff x="0" y="0"/>
          <a:chExt cx="0" cy="0"/>
        </a:xfrm>
      </p:grpSpPr>
      <p:sp>
        <p:nvSpPr>
          <p:cNvPr id="1100" name="Google Shape;1100;p203"/>
          <p:cNvSpPr txBox="1"/>
          <p:nvPr>
            <p:ph type="ctrTitle"/>
          </p:nvPr>
        </p:nvSpPr>
        <p:spPr>
          <a:xfrm>
            <a:off x="542400" y="395876"/>
            <a:ext cx="6885000" cy="3121200"/>
          </a:xfrm>
          <a:prstGeom prst="rect">
            <a:avLst/>
          </a:prstGeom>
          <a:noFill/>
          <a:ln>
            <a:noFill/>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rPr lang="en-US" sz="2400">
                <a:latin typeface="Trebuchet MS"/>
                <a:ea typeface="Trebuchet MS"/>
                <a:cs typeface="Trebuchet MS"/>
                <a:sym typeface="Trebuchet MS"/>
              </a:rPr>
              <a:t>Midpoint Presentation</a:t>
            </a:r>
            <a:r>
              <a:rPr lang="en-US" sz="2400">
                <a:solidFill>
                  <a:schemeClr val="dk2"/>
                </a:solidFill>
                <a:latin typeface="Trebuchet MS"/>
                <a:ea typeface="Trebuchet MS"/>
                <a:cs typeface="Trebuchet MS"/>
                <a:sym typeface="Trebuchet MS"/>
              </a:rPr>
              <a:t> for the Roanoke Valley</a:t>
            </a:r>
            <a:r>
              <a:rPr lang="en-US" sz="2400">
                <a:latin typeface="Trebuchet MS"/>
                <a:ea typeface="Trebuchet MS"/>
                <a:cs typeface="Trebuchet MS"/>
                <a:sym typeface="Trebuchet MS"/>
              </a:rPr>
              <a:t>-</a:t>
            </a:r>
            <a:r>
              <a:rPr lang="en-US" sz="2400">
                <a:solidFill>
                  <a:schemeClr val="dk2"/>
                </a:solidFill>
                <a:latin typeface="Trebuchet MS"/>
                <a:ea typeface="Trebuchet MS"/>
                <a:cs typeface="Trebuchet MS"/>
                <a:sym typeface="Trebuchet MS"/>
              </a:rPr>
              <a:t>Allegh</a:t>
            </a:r>
            <a:r>
              <a:rPr lang="en-US" sz="2400">
                <a:latin typeface="Trebuchet MS"/>
                <a:ea typeface="Trebuchet MS"/>
                <a:cs typeface="Trebuchet MS"/>
                <a:sym typeface="Trebuchet MS"/>
              </a:rPr>
              <a:t>a</a:t>
            </a:r>
            <a:r>
              <a:rPr lang="en-US" sz="2400">
                <a:solidFill>
                  <a:schemeClr val="dk2"/>
                </a:solidFill>
                <a:latin typeface="Trebuchet MS"/>
                <a:ea typeface="Trebuchet MS"/>
                <a:cs typeface="Trebuchet MS"/>
                <a:sym typeface="Trebuchet MS"/>
              </a:rPr>
              <a:t>ny </a:t>
            </a:r>
            <a:r>
              <a:rPr lang="en-US" sz="2400">
                <a:latin typeface="Trebuchet MS"/>
                <a:ea typeface="Trebuchet MS"/>
                <a:cs typeface="Trebuchet MS"/>
                <a:sym typeface="Trebuchet MS"/>
              </a:rPr>
              <a:t>Regional Project</a:t>
            </a:r>
            <a:endParaRPr sz="24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24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2400">
              <a:latin typeface="Trebuchet MS"/>
              <a:ea typeface="Trebuchet MS"/>
              <a:cs typeface="Trebuchet MS"/>
              <a:sym typeface="Trebuchet MS"/>
            </a:endParaRPr>
          </a:p>
        </p:txBody>
      </p:sp>
      <p:sp>
        <p:nvSpPr>
          <p:cNvPr id="1101" name="Google Shape;1101;p203"/>
          <p:cNvSpPr txBox="1"/>
          <p:nvPr/>
        </p:nvSpPr>
        <p:spPr>
          <a:xfrm>
            <a:off x="285900" y="2750175"/>
            <a:ext cx="11620200" cy="3000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1000"/>
              </a:spcBef>
              <a:spcAft>
                <a:spcPts val="0"/>
              </a:spcAft>
              <a:buNone/>
            </a:pPr>
            <a:r>
              <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Wayne Strickland, Director, Roanoke Valley and Alleghany Regional Commission</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Davon Woodard, Eirik Iversen, Cory Kim, and Doug Mattingly</a:t>
            </a:r>
            <a:endParaRPr b="1" sz="2220">
              <a:solidFill>
                <a:schemeClr val="dk2"/>
              </a:solidFill>
              <a:latin typeface="Trebuchet MS"/>
              <a:ea typeface="Trebuchet MS"/>
              <a:cs typeface="Trebuchet MS"/>
              <a:sym typeface="Trebuchet MS"/>
            </a:endParaRPr>
          </a:p>
          <a:p>
            <a:pPr indent="0" lvl="0" marL="0" rtl="0" algn="l">
              <a:lnSpc>
                <a:spcPct val="80000"/>
              </a:lnSpc>
              <a:spcBef>
                <a:spcPts val="0"/>
              </a:spcBef>
              <a:spcAft>
                <a:spcPts val="0"/>
              </a:spcAft>
              <a:buNone/>
            </a:pPr>
            <a:r>
              <a:t/>
            </a:r>
            <a:endParaRPr b="1" sz="2220">
              <a:solidFill>
                <a:schemeClr val="dk2"/>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1" lang="en-US" sz="2220">
                <a:solidFill>
                  <a:schemeClr val="dk2"/>
                </a:solidFill>
                <a:latin typeface="Trebuchet MS"/>
                <a:ea typeface="Trebuchet MS"/>
                <a:cs typeface="Trebuchet MS"/>
                <a:sym typeface="Trebuchet MS"/>
              </a:rPr>
              <a:t>PI: </a:t>
            </a:r>
            <a:r>
              <a:rPr lang="en-US" sz="2220">
                <a:solidFill>
                  <a:schemeClr val="dk2"/>
                </a:solidFill>
                <a:latin typeface="Trebuchet MS"/>
                <a:ea typeface="Trebuchet MS"/>
                <a:cs typeface="Trebuchet MS"/>
                <a:sym typeface="Trebuchet MS"/>
              </a:rPr>
              <a:t>Stephanie Shipp, co-PIs: Vicki Lancaster and Josh Goldstein</a:t>
            </a:r>
            <a:endParaRPr sz="240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t/>
            </a:r>
            <a:endParaRPr/>
          </a:p>
        </p:txBody>
      </p:sp>
      <p:pic>
        <p:nvPicPr>
          <p:cNvPr id="1102" name="Google Shape;1102;p203"/>
          <p:cNvPicPr preferRelativeResize="0"/>
          <p:nvPr/>
        </p:nvPicPr>
        <p:blipFill rotWithShape="1">
          <a:blip r:embed="rId4">
            <a:alphaModFix/>
          </a:blip>
          <a:srcRect b="0" l="0" r="0" t="0"/>
          <a:stretch/>
        </p:blipFill>
        <p:spPr>
          <a:xfrm>
            <a:off x="4793875" y="5340902"/>
            <a:ext cx="1613100" cy="1075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pic>
        <p:nvPicPr>
          <p:cNvPr id="1108" name="Google Shape;1108;p204"/>
          <p:cNvPicPr preferRelativeResize="0"/>
          <p:nvPr/>
        </p:nvPicPr>
        <p:blipFill>
          <a:blip r:embed="rId3">
            <a:alphaModFix/>
          </a:blip>
          <a:stretch>
            <a:fillRect/>
          </a:stretch>
        </p:blipFill>
        <p:spPr>
          <a:xfrm>
            <a:off x="6552475" y="3012451"/>
            <a:ext cx="2077751" cy="2770353"/>
          </a:xfrm>
          <a:prstGeom prst="rect">
            <a:avLst/>
          </a:prstGeom>
          <a:noFill/>
          <a:ln>
            <a:noFill/>
          </a:ln>
        </p:spPr>
      </p:pic>
      <p:sp>
        <p:nvSpPr>
          <p:cNvPr id="1109" name="Google Shape;1109;p20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3000"/>
              <a:t>Project Goal(s) </a:t>
            </a:r>
            <a:endParaRPr sz="3000"/>
          </a:p>
        </p:txBody>
      </p:sp>
      <p:sp>
        <p:nvSpPr>
          <p:cNvPr id="1110" name="Google Shape;1110;p204"/>
          <p:cNvSpPr txBox="1"/>
          <p:nvPr>
            <p:ph idx="1" type="body"/>
          </p:nvPr>
        </p:nvSpPr>
        <p:spPr>
          <a:xfrm>
            <a:off x="788575" y="945900"/>
            <a:ext cx="5507700" cy="5108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1800"/>
              <a:t>SDAL plans to create community-scapes for the Roanoke Valley-Alleghany Region which align with the Commission goals and show whether the region is meeting their goals. </a:t>
            </a:r>
            <a:endParaRPr sz="1800"/>
          </a:p>
          <a:p>
            <a:pPr indent="-342900" lvl="1" marL="914400" rtl="0" algn="l">
              <a:lnSpc>
                <a:spcPct val="115000"/>
              </a:lnSpc>
              <a:spcBef>
                <a:spcPts val="1000"/>
              </a:spcBef>
              <a:spcAft>
                <a:spcPts val="0"/>
              </a:spcAft>
              <a:buSzPts val="1800"/>
              <a:buChar char="•"/>
            </a:pPr>
            <a:r>
              <a:rPr lang="en-US" sz="1800"/>
              <a:t>Community-scapes are social, economic, health, and well-being indicators at the sub-city or sub-county (neighborhood) levels.</a:t>
            </a:r>
            <a:endParaRPr sz="1800"/>
          </a:p>
          <a:p>
            <a:pPr indent="0" lvl="0" marL="0" rtl="0" algn="l">
              <a:lnSpc>
                <a:spcPct val="115000"/>
              </a:lnSpc>
              <a:spcBef>
                <a:spcPts val="1000"/>
              </a:spcBef>
              <a:spcAft>
                <a:spcPts val="0"/>
              </a:spcAft>
              <a:buNone/>
            </a:pPr>
            <a:r>
              <a:rPr lang="en-US" sz="1800"/>
              <a:t>For this project, our partners, include: </a:t>
            </a:r>
            <a:endParaRPr sz="1800"/>
          </a:p>
          <a:p>
            <a:pPr indent="-342900" lvl="1" marL="914400" rtl="0" algn="l">
              <a:lnSpc>
                <a:spcPct val="115000"/>
              </a:lnSpc>
              <a:spcBef>
                <a:spcPts val="1000"/>
              </a:spcBef>
              <a:spcAft>
                <a:spcPts val="0"/>
              </a:spcAft>
              <a:buSzPts val="1800"/>
              <a:buChar char="•"/>
            </a:pPr>
            <a:r>
              <a:rPr lang="en-US" sz="1800"/>
              <a:t>Virginia Tech- Maggie Cowell</a:t>
            </a:r>
            <a:endParaRPr sz="1800"/>
          </a:p>
          <a:p>
            <a:pPr indent="-342900" lvl="1" marL="914400" rtl="0" algn="l">
              <a:lnSpc>
                <a:spcPct val="115000"/>
              </a:lnSpc>
              <a:spcBef>
                <a:spcPts val="1000"/>
              </a:spcBef>
              <a:spcAft>
                <a:spcPts val="0"/>
              </a:spcAft>
              <a:buSzPts val="1800"/>
              <a:buChar char="•"/>
            </a:pPr>
            <a:r>
              <a:rPr lang="en-US" sz="1800"/>
              <a:t>Global Forum on Urban and Regional Resilience - Jim Bohland</a:t>
            </a:r>
            <a:endParaRPr sz="1800"/>
          </a:p>
          <a:p>
            <a:pPr indent="-342900" lvl="1" marL="914400" rtl="0" algn="l">
              <a:lnSpc>
                <a:spcPct val="115000"/>
              </a:lnSpc>
              <a:spcBef>
                <a:spcPts val="1000"/>
              </a:spcBef>
              <a:spcAft>
                <a:spcPts val="0"/>
              </a:spcAft>
              <a:buSzPts val="1800"/>
              <a:buChar char="•"/>
            </a:pPr>
            <a:r>
              <a:rPr lang="en-US" sz="1800"/>
              <a:t>Hollins University - Jon Bohland</a:t>
            </a:r>
            <a:endParaRPr sz="1800"/>
          </a:p>
          <a:p>
            <a:pPr indent="0" lvl="0" marL="457200" marR="0" rtl="0" algn="l">
              <a:lnSpc>
                <a:spcPct val="115000"/>
              </a:lnSpc>
              <a:spcBef>
                <a:spcPts val="1000"/>
              </a:spcBef>
              <a:spcAft>
                <a:spcPts val="1000"/>
              </a:spcAft>
              <a:buNone/>
            </a:pPr>
            <a:r>
              <a:t/>
            </a:r>
            <a:endParaRPr sz="1800"/>
          </a:p>
        </p:txBody>
      </p:sp>
      <p:pic>
        <p:nvPicPr>
          <p:cNvPr id="1111" name="Google Shape;1111;p204"/>
          <p:cNvPicPr preferRelativeResize="0"/>
          <p:nvPr/>
        </p:nvPicPr>
        <p:blipFill>
          <a:blip r:embed="rId4">
            <a:alphaModFix/>
          </a:blip>
          <a:stretch>
            <a:fillRect/>
          </a:stretch>
        </p:blipFill>
        <p:spPr>
          <a:xfrm>
            <a:off x="7482350" y="1106676"/>
            <a:ext cx="4208526" cy="2198955"/>
          </a:xfrm>
          <a:prstGeom prst="rect">
            <a:avLst/>
          </a:prstGeom>
          <a:noFill/>
          <a:ln>
            <a:noFill/>
          </a:ln>
        </p:spPr>
      </p:pic>
      <p:pic>
        <p:nvPicPr>
          <p:cNvPr id="1112" name="Google Shape;1112;p204"/>
          <p:cNvPicPr preferRelativeResize="0"/>
          <p:nvPr/>
        </p:nvPicPr>
        <p:blipFill>
          <a:blip r:embed="rId5">
            <a:alphaModFix/>
          </a:blip>
          <a:stretch>
            <a:fillRect/>
          </a:stretch>
        </p:blipFill>
        <p:spPr>
          <a:xfrm>
            <a:off x="8433901" y="4165131"/>
            <a:ext cx="3256972" cy="18307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20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3000"/>
              <a:t>Community Indicators</a:t>
            </a:r>
            <a:endParaRPr sz="3000"/>
          </a:p>
        </p:txBody>
      </p:sp>
      <p:grpSp>
        <p:nvGrpSpPr>
          <p:cNvPr id="1119" name="Google Shape;1119;p205"/>
          <p:cNvGrpSpPr/>
          <p:nvPr/>
        </p:nvGrpSpPr>
        <p:grpSpPr>
          <a:xfrm>
            <a:off x="6671625" y="1688937"/>
            <a:ext cx="2109169" cy="3784937"/>
            <a:chOff x="1102683" y="283725"/>
            <a:chExt cx="2121900" cy="4076400"/>
          </a:xfrm>
        </p:grpSpPr>
        <p:sp>
          <p:nvSpPr>
            <p:cNvPr id="1120" name="Google Shape;1120;p205"/>
            <p:cNvSpPr/>
            <p:nvPr/>
          </p:nvSpPr>
          <p:spPr>
            <a:xfrm>
              <a:off x="1178650"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1" name="Google Shape;1121;p205"/>
            <p:cNvSpPr/>
            <p:nvPr/>
          </p:nvSpPr>
          <p:spPr>
            <a:xfrm>
              <a:off x="1118226"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2" name="Google Shape;1122;p205"/>
            <p:cNvSpPr/>
            <p:nvPr/>
          </p:nvSpPr>
          <p:spPr>
            <a:xfrm>
              <a:off x="1102683" y="585354"/>
              <a:ext cx="21219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Healthy </a:t>
              </a:r>
              <a:endParaRPr b="1" sz="2000">
                <a:solidFill>
                  <a:srgbClr val="233E50"/>
                </a:solidFill>
                <a:latin typeface="Roboto"/>
                <a:ea typeface="Roboto"/>
                <a:cs typeface="Roboto"/>
                <a:sym typeface="Roboto"/>
              </a:endParaRPr>
            </a:p>
            <a:p>
              <a:pPr indent="0" lvl="0" marL="0" rtl="0" algn="ctr">
                <a:spcBef>
                  <a:spcPts val="0"/>
                </a:spcBef>
                <a:spcAft>
                  <a:spcPts val="0"/>
                </a:spcAft>
                <a:buNone/>
              </a:pPr>
              <a:r>
                <a:rPr b="1" lang="en-US" sz="2000">
                  <a:solidFill>
                    <a:srgbClr val="233E50"/>
                  </a:solidFill>
                  <a:latin typeface="Roboto"/>
                  <a:ea typeface="Roboto"/>
                  <a:cs typeface="Roboto"/>
                  <a:sym typeface="Roboto"/>
                </a:rPr>
                <a:t>Roanoke</a:t>
              </a:r>
              <a:endParaRPr b="1" sz="2000">
                <a:solidFill>
                  <a:srgbClr val="233E50"/>
                </a:solidFill>
                <a:latin typeface="Roboto"/>
                <a:ea typeface="Roboto"/>
                <a:cs typeface="Roboto"/>
                <a:sym typeface="Roboto"/>
              </a:endParaRPr>
            </a:p>
          </p:txBody>
        </p:sp>
        <p:sp>
          <p:nvSpPr>
            <p:cNvPr id="1123" name="Google Shape;1123;p205"/>
            <p:cNvSpPr/>
            <p:nvPr/>
          </p:nvSpPr>
          <p:spPr>
            <a:xfrm>
              <a:off x="1148438" y="1977598"/>
              <a:ext cx="2030400" cy="1085400"/>
            </a:xfrm>
            <a:prstGeom prst="rect">
              <a:avLst/>
            </a:prstGeom>
            <a:no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Food Insecurity</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Primary Care Providers</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Obesity</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FFFFFF"/>
                </a:solidFill>
                <a:latin typeface="Roboto"/>
                <a:ea typeface="Roboto"/>
                <a:cs typeface="Roboto"/>
                <a:sym typeface="Roboto"/>
              </a:endParaRPr>
            </a:p>
          </p:txBody>
        </p:sp>
      </p:grpSp>
      <p:grpSp>
        <p:nvGrpSpPr>
          <p:cNvPr id="1124" name="Google Shape;1124;p205"/>
          <p:cNvGrpSpPr/>
          <p:nvPr/>
        </p:nvGrpSpPr>
        <p:grpSpPr>
          <a:xfrm>
            <a:off x="1269775" y="1688937"/>
            <a:ext cx="2093723" cy="3784937"/>
            <a:chOff x="1118226" y="283725"/>
            <a:chExt cx="2106362" cy="4076400"/>
          </a:xfrm>
        </p:grpSpPr>
        <p:sp>
          <p:nvSpPr>
            <p:cNvPr id="1125" name="Google Shape;1125;p205"/>
            <p:cNvSpPr/>
            <p:nvPr/>
          </p:nvSpPr>
          <p:spPr>
            <a:xfrm>
              <a:off x="1178650"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6" name="Google Shape;1126;p205"/>
            <p:cNvSpPr/>
            <p:nvPr/>
          </p:nvSpPr>
          <p:spPr>
            <a:xfrm>
              <a:off x="1118226"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205"/>
            <p:cNvSpPr/>
            <p:nvPr/>
          </p:nvSpPr>
          <p:spPr>
            <a:xfrm>
              <a:off x="1178639" y="470599"/>
              <a:ext cx="1970100" cy="675000"/>
            </a:xfrm>
            <a:prstGeom prst="rect">
              <a:avLst/>
            </a:prstGeom>
            <a:solidFill>
              <a:srgbClr val="FFFFFF"/>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Economic Development</a:t>
              </a:r>
              <a:endParaRPr b="1" sz="2000">
                <a:solidFill>
                  <a:srgbClr val="233E50"/>
                </a:solidFill>
                <a:latin typeface="Roboto"/>
                <a:ea typeface="Roboto"/>
                <a:cs typeface="Roboto"/>
                <a:sym typeface="Roboto"/>
              </a:endParaRPr>
            </a:p>
          </p:txBody>
        </p:sp>
        <p:sp>
          <p:nvSpPr>
            <p:cNvPr id="1128" name="Google Shape;1128;p205"/>
            <p:cNvSpPr/>
            <p:nvPr/>
          </p:nvSpPr>
          <p:spPr>
            <a:xfrm>
              <a:off x="1194188" y="1977598"/>
              <a:ext cx="2030400" cy="1085400"/>
            </a:xfrm>
            <a:prstGeom prst="rect">
              <a:avLst/>
            </a:prstGeom>
            <a:solidFill>
              <a:srgbClr val="233E50"/>
            </a:solid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Unemployment</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Median Income</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Housing Burden</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p:txBody>
        </p:sp>
      </p:grpSp>
      <p:grpSp>
        <p:nvGrpSpPr>
          <p:cNvPr id="1129" name="Google Shape;1129;p205"/>
          <p:cNvGrpSpPr/>
          <p:nvPr/>
        </p:nvGrpSpPr>
        <p:grpSpPr>
          <a:xfrm>
            <a:off x="3978425" y="1688937"/>
            <a:ext cx="2078279" cy="3784937"/>
            <a:chOff x="1348508" y="283725"/>
            <a:chExt cx="2090824" cy="4076400"/>
          </a:xfrm>
        </p:grpSpPr>
        <p:sp>
          <p:nvSpPr>
            <p:cNvPr id="1130" name="Google Shape;1130;p205"/>
            <p:cNvSpPr/>
            <p:nvPr/>
          </p:nvSpPr>
          <p:spPr>
            <a:xfrm>
              <a:off x="1408932"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1" name="Google Shape;1131;p205"/>
            <p:cNvSpPr/>
            <p:nvPr/>
          </p:nvSpPr>
          <p:spPr>
            <a:xfrm>
              <a:off x="1348508"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p205"/>
            <p:cNvSpPr/>
            <p:nvPr/>
          </p:nvSpPr>
          <p:spPr>
            <a:xfrm>
              <a:off x="1362102" y="564487"/>
              <a:ext cx="20481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Workforce</a:t>
              </a:r>
              <a:endParaRPr b="1" sz="2000">
                <a:solidFill>
                  <a:srgbClr val="233E50"/>
                </a:solidFill>
                <a:latin typeface="Roboto"/>
                <a:ea typeface="Roboto"/>
                <a:cs typeface="Roboto"/>
                <a:sym typeface="Roboto"/>
              </a:endParaRPr>
            </a:p>
            <a:p>
              <a:pPr indent="0" lvl="0" marL="0" rtl="0" algn="ctr">
                <a:spcBef>
                  <a:spcPts val="0"/>
                </a:spcBef>
                <a:spcAft>
                  <a:spcPts val="0"/>
                </a:spcAft>
                <a:buNone/>
              </a:pPr>
              <a:r>
                <a:rPr b="1" lang="en-US" sz="2000">
                  <a:solidFill>
                    <a:srgbClr val="233E50"/>
                  </a:solidFill>
                  <a:latin typeface="Roboto"/>
                  <a:ea typeface="Roboto"/>
                  <a:cs typeface="Roboto"/>
                  <a:sym typeface="Roboto"/>
                </a:rPr>
                <a:t>Development</a:t>
              </a:r>
              <a:endParaRPr b="1" sz="2000">
                <a:solidFill>
                  <a:srgbClr val="233E50"/>
                </a:solidFill>
                <a:latin typeface="Roboto"/>
                <a:ea typeface="Roboto"/>
                <a:cs typeface="Roboto"/>
                <a:sym typeface="Roboto"/>
              </a:endParaRPr>
            </a:p>
          </p:txBody>
        </p:sp>
      </p:grpSp>
      <p:grpSp>
        <p:nvGrpSpPr>
          <p:cNvPr id="1133" name="Google Shape;1133;p205"/>
          <p:cNvGrpSpPr/>
          <p:nvPr/>
        </p:nvGrpSpPr>
        <p:grpSpPr>
          <a:xfrm>
            <a:off x="9395725" y="1688937"/>
            <a:ext cx="2078279" cy="3784937"/>
            <a:chOff x="1118226" y="283725"/>
            <a:chExt cx="2090824" cy="4076400"/>
          </a:xfrm>
        </p:grpSpPr>
        <p:sp>
          <p:nvSpPr>
            <p:cNvPr id="1134" name="Google Shape;1134;p205"/>
            <p:cNvSpPr/>
            <p:nvPr/>
          </p:nvSpPr>
          <p:spPr>
            <a:xfrm>
              <a:off x="1178650"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5" name="Google Shape;1135;p205"/>
            <p:cNvSpPr/>
            <p:nvPr/>
          </p:nvSpPr>
          <p:spPr>
            <a:xfrm>
              <a:off x="1118226"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6" name="Google Shape;1136;p205"/>
            <p:cNvSpPr/>
            <p:nvPr/>
          </p:nvSpPr>
          <p:spPr>
            <a:xfrm>
              <a:off x="1127066" y="583173"/>
              <a:ext cx="20304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Natural </a:t>
              </a:r>
              <a:endParaRPr b="1" sz="2000">
                <a:solidFill>
                  <a:srgbClr val="233E50"/>
                </a:solidFill>
                <a:latin typeface="Roboto"/>
                <a:ea typeface="Roboto"/>
                <a:cs typeface="Roboto"/>
                <a:sym typeface="Roboto"/>
              </a:endParaRPr>
            </a:p>
            <a:p>
              <a:pPr indent="0" lvl="0" marL="0" rtl="0" algn="ctr">
                <a:spcBef>
                  <a:spcPts val="0"/>
                </a:spcBef>
                <a:spcAft>
                  <a:spcPts val="0"/>
                </a:spcAft>
                <a:buNone/>
              </a:pPr>
              <a:r>
                <a:rPr b="1" lang="en-US" sz="2000">
                  <a:solidFill>
                    <a:srgbClr val="233E50"/>
                  </a:solidFill>
                  <a:latin typeface="Roboto"/>
                  <a:ea typeface="Roboto"/>
                  <a:cs typeface="Roboto"/>
                  <a:sym typeface="Roboto"/>
                </a:rPr>
                <a:t>Assets</a:t>
              </a:r>
              <a:endParaRPr b="1" sz="2000">
                <a:solidFill>
                  <a:srgbClr val="233E50"/>
                </a:solidFill>
                <a:latin typeface="Roboto"/>
                <a:ea typeface="Roboto"/>
                <a:cs typeface="Roboto"/>
                <a:sym typeface="Roboto"/>
              </a:endParaRPr>
            </a:p>
          </p:txBody>
        </p:sp>
        <p:sp>
          <p:nvSpPr>
            <p:cNvPr id="1137" name="Google Shape;1137;p205"/>
            <p:cNvSpPr/>
            <p:nvPr/>
          </p:nvSpPr>
          <p:spPr>
            <a:xfrm>
              <a:off x="1126155" y="1886537"/>
              <a:ext cx="2030400" cy="1085400"/>
            </a:xfrm>
            <a:prstGeom prst="rect">
              <a:avLst/>
            </a:prstGeom>
            <a:no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Air Quality - PM25</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Air Quality - Ozone</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Greenways</a:t>
              </a:r>
              <a:endParaRPr sz="1300">
                <a:solidFill>
                  <a:srgbClr val="FFFFFF"/>
                </a:solidFill>
                <a:latin typeface="Roboto"/>
                <a:ea typeface="Roboto"/>
                <a:cs typeface="Roboto"/>
                <a:sym typeface="Roboto"/>
              </a:endParaRPr>
            </a:p>
          </p:txBody>
        </p:sp>
      </p:grpSp>
      <p:sp>
        <p:nvSpPr>
          <p:cNvPr id="1138" name="Google Shape;1138;p205"/>
          <p:cNvSpPr/>
          <p:nvPr/>
        </p:nvSpPr>
        <p:spPr>
          <a:xfrm>
            <a:off x="4038593" y="3261748"/>
            <a:ext cx="2018100" cy="1007700"/>
          </a:xfrm>
          <a:prstGeom prst="rect">
            <a:avLst/>
          </a:prstGeom>
          <a:solidFill>
            <a:srgbClr val="233E50"/>
          </a:solid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High School Graduation Rate</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Available Jobs</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20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Indicator Worksheet </a:t>
            </a:r>
            <a:endParaRPr/>
          </a:p>
        </p:txBody>
      </p:sp>
      <p:sp>
        <p:nvSpPr>
          <p:cNvPr id="1145" name="Google Shape;1145;p206"/>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146" name="Google Shape;1146;p206"/>
          <p:cNvPicPr preferRelativeResize="0"/>
          <p:nvPr/>
        </p:nvPicPr>
        <p:blipFill rotWithShape="1">
          <a:blip r:embed="rId3">
            <a:alphaModFix/>
          </a:blip>
          <a:srcRect b="0" l="1989" r="0" t="2733"/>
          <a:stretch/>
        </p:blipFill>
        <p:spPr>
          <a:xfrm>
            <a:off x="242150" y="251850"/>
            <a:ext cx="11949848" cy="6446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144"/>
          <p:cNvSpPr txBox="1"/>
          <p:nvPr>
            <p:ph type="title"/>
          </p:nvPr>
        </p:nvSpPr>
        <p:spPr>
          <a:xfrm>
            <a:off x="609600" y="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STEM Pathways Data Map</a:t>
            </a:r>
            <a:endParaRPr>
              <a:solidFill>
                <a:srgbClr val="233E50"/>
              </a:solidFill>
              <a:latin typeface="Raleway"/>
              <a:ea typeface="Raleway"/>
              <a:cs typeface="Raleway"/>
              <a:sym typeface="Raleway"/>
            </a:endParaRPr>
          </a:p>
          <a:p>
            <a:pPr indent="0" lvl="0" marL="0" rtl="0" algn="ctr">
              <a:spcBef>
                <a:spcPts val="0"/>
              </a:spcBef>
              <a:spcAft>
                <a:spcPts val="0"/>
              </a:spcAft>
              <a:buNone/>
            </a:pPr>
            <a:r>
              <a:rPr lang="en-US" sz="3000">
                <a:solidFill>
                  <a:srgbClr val="233E50"/>
                </a:solidFill>
                <a:latin typeface="Raleway"/>
                <a:ea typeface="Raleway"/>
                <a:cs typeface="Raleway"/>
                <a:sym typeface="Raleway"/>
              </a:rPr>
              <a:t>(Work-in-Progress)</a:t>
            </a:r>
            <a:endParaRPr sz="3000">
              <a:solidFill>
                <a:srgbClr val="233E50"/>
              </a:solidFill>
              <a:latin typeface="Raleway"/>
              <a:ea typeface="Raleway"/>
              <a:cs typeface="Raleway"/>
              <a:sym typeface="Raleway"/>
            </a:endParaRPr>
          </a:p>
        </p:txBody>
      </p:sp>
      <p:pic>
        <p:nvPicPr>
          <p:cNvPr id="602" name="Google Shape;602;p144"/>
          <p:cNvPicPr preferRelativeResize="0"/>
          <p:nvPr/>
        </p:nvPicPr>
        <p:blipFill>
          <a:blip r:embed="rId3">
            <a:alphaModFix/>
          </a:blip>
          <a:stretch>
            <a:fillRect/>
          </a:stretch>
        </p:blipFill>
        <p:spPr>
          <a:xfrm>
            <a:off x="271875" y="1186750"/>
            <a:ext cx="11310525" cy="5572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20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Roanoke Valley - Alleghany Regional Facts</a:t>
            </a:r>
            <a:endParaRPr sz="3000"/>
          </a:p>
        </p:txBody>
      </p:sp>
      <p:grpSp>
        <p:nvGrpSpPr>
          <p:cNvPr id="1153" name="Google Shape;1153;p207"/>
          <p:cNvGrpSpPr/>
          <p:nvPr/>
        </p:nvGrpSpPr>
        <p:grpSpPr>
          <a:xfrm>
            <a:off x="1656772" y="1170223"/>
            <a:ext cx="8878460" cy="4658122"/>
            <a:chOff x="-213217" y="8373"/>
            <a:chExt cx="12405281" cy="6853204"/>
          </a:xfrm>
        </p:grpSpPr>
        <p:grpSp>
          <p:nvGrpSpPr>
            <p:cNvPr id="1154" name="Google Shape;1154;p207"/>
            <p:cNvGrpSpPr/>
            <p:nvPr/>
          </p:nvGrpSpPr>
          <p:grpSpPr>
            <a:xfrm>
              <a:off x="-22" y="8373"/>
              <a:ext cx="3867469" cy="1505163"/>
              <a:chOff x="1400961" y="662730"/>
              <a:chExt cx="2609100" cy="1799573"/>
            </a:xfrm>
          </p:grpSpPr>
          <p:sp>
            <p:nvSpPr>
              <p:cNvPr id="1155" name="Google Shape;1155;p207"/>
              <p:cNvSpPr/>
              <p:nvPr/>
            </p:nvSpPr>
            <p:spPr>
              <a:xfrm>
                <a:off x="1400961" y="662730"/>
                <a:ext cx="2609100" cy="1661100"/>
              </a:xfrm>
              <a:prstGeom prst="rect">
                <a:avLst/>
              </a:prstGeom>
              <a:solidFill>
                <a:srgbClr val="FF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6" name="Google Shape;1156;p207"/>
              <p:cNvSpPr txBox="1"/>
              <p:nvPr/>
            </p:nvSpPr>
            <p:spPr>
              <a:xfrm>
                <a:off x="1441040" y="664403"/>
                <a:ext cx="2441400" cy="179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600">
                    <a:latin typeface="Trebuchet MS"/>
                    <a:ea typeface="Trebuchet MS"/>
                    <a:cs typeface="Trebuchet MS"/>
                    <a:sym typeface="Trebuchet MS"/>
                  </a:rPr>
                  <a:t>RV-AR Region</a:t>
                </a:r>
                <a:endParaRPr b="1" sz="2600">
                  <a:latin typeface="Trebuchet MS"/>
                  <a:ea typeface="Trebuchet MS"/>
                  <a:cs typeface="Trebuchet MS"/>
                  <a:sym typeface="Trebuchet MS"/>
                </a:endParaRPr>
              </a:p>
              <a:p>
                <a:pPr indent="0" lvl="0" marL="0" marR="0" rtl="0" algn="ctr">
                  <a:spcBef>
                    <a:spcPts val="0"/>
                  </a:spcBef>
                  <a:spcAft>
                    <a:spcPts val="0"/>
                  </a:spcAft>
                  <a:buNone/>
                </a:pPr>
                <a:r>
                  <a:t/>
                </a:r>
                <a:endParaRPr i="0" sz="2600" u="none" cap="none" strike="noStrike">
                  <a:latin typeface="Trebuchet MS"/>
                  <a:ea typeface="Trebuchet MS"/>
                  <a:cs typeface="Trebuchet MS"/>
                  <a:sym typeface="Trebuchet MS"/>
                </a:endParaRPr>
              </a:p>
            </p:txBody>
          </p:sp>
        </p:grpSp>
        <p:sp>
          <p:nvSpPr>
            <p:cNvPr id="1157" name="Google Shape;1157;p207"/>
            <p:cNvSpPr/>
            <p:nvPr/>
          </p:nvSpPr>
          <p:spPr>
            <a:xfrm>
              <a:off x="3884102" y="8388"/>
              <a:ext cx="3137400" cy="2082900"/>
            </a:xfrm>
            <a:prstGeom prst="rect">
              <a:avLst/>
            </a:prstGeom>
            <a:solidFill>
              <a:srgbClr val="2C497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8" name="Google Shape;1158;p207"/>
            <p:cNvSpPr txBox="1"/>
            <p:nvPr/>
          </p:nvSpPr>
          <p:spPr>
            <a:xfrm>
              <a:off x="3884104" y="207725"/>
              <a:ext cx="3066900" cy="178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Trebuchet MS"/>
                <a:ea typeface="Trebuchet MS"/>
                <a:cs typeface="Trebuchet MS"/>
                <a:sym typeface="Trebuchet MS"/>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p:txBody>
        </p:sp>
        <p:sp>
          <p:nvSpPr>
            <p:cNvPr id="1159" name="Google Shape;1159;p207"/>
            <p:cNvSpPr/>
            <p:nvPr/>
          </p:nvSpPr>
          <p:spPr>
            <a:xfrm>
              <a:off x="3885501" y="2107033"/>
              <a:ext cx="3137400" cy="2082900"/>
            </a:xfrm>
            <a:prstGeom prst="rect">
              <a:avLst/>
            </a:prstGeom>
            <a:solidFill>
              <a:srgbClr val="1D7E7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0" name="Google Shape;1160;p207"/>
            <p:cNvSpPr txBox="1"/>
            <p:nvPr/>
          </p:nvSpPr>
          <p:spPr>
            <a:xfrm>
              <a:off x="3746853" y="2258931"/>
              <a:ext cx="3341400" cy="178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161" name="Google Shape;1161;p207"/>
            <p:cNvSpPr/>
            <p:nvPr/>
          </p:nvSpPr>
          <p:spPr>
            <a:xfrm>
              <a:off x="7041155" y="2108429"/>
              <a:ext cx="5150700" cy="20814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2" name="Google Shape;1162;p207"/>
            <p:cNvSpPr txBox="1"/>
            <p:nvPr/>
          </p:nvSpPr>
          <p:spPr>
            <a:xfrm>
              <a:off x="7054787" y="2306369"/>
              <a:ext cx="4966500" cy="2123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800" u="sng" cap="none" strike="noStrike">
                  <a:solidFill>
                    <a:srgbClr val="FFFFFF"/>
                  </a:solidFill>
                  <a:latin typeface="Trebuchet MS"/>
                  <a:ea typeface="Trebuchet MS"/>
                  <a:cs typeface="Trebuchet MS"/>
                  <a:sym typeface="Trebuchet MS"/>
                </a:rPr>
                <a:t>Percent Unemployment:</a:t>
              </a:r>
              <a:r>
                <a:rPr baseline="30000" lang="en-US" sz="1800" u="sng">
                  <a:solidFill>
                    <a:srgbClr val="FFFFFF"/>
                  </a:solidFill>
                  <a:latin typeface="Trebuchet MS"/>
                  <a:ea typeface="Trebuchet MS"/>
                  <a:cs typeface="Trebuchet MS"/>
                  <a:sym typeface="Trebuchet MS"/>
                </a:rPr>
                <a:t>[4]</a:t>
              </a:r>
              <a:endParaRPr i="0" sz="18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US" sz="1600">
                  <a:solidFill>
                    <a:schemeClr val="lt1"/>
                  </a:solidFill>
                  <a:latin typeface="Trebuchet MS"/>
                  <a:ea typeface="Trebuchet MS"/>
                  <a:cs typeface="Trebuchet MS"/>
                  <a:sym typeface="Trebuchet MS"/>
                </a:rPr>
                <a:t>2010: 8.01%</a:t>
              </a:r>
              <a:endParaRPr sz="1600">
                <a:solidFill>
                  <a:schemeClr val="lt1"/>
                </a:solidFill>
                <a:latin typeface="Trebuchet MS"/>
                <a:ea typeface="Trebuchet MS"/>
                <a:cs typeface="Trebuchet MS"/>
                <a:sym typeface="Trebuchet MS"/>
              </a:endParaRPr>
            </a:p>
            <a:p>
              <a:pPr indent="0" lvl="0" marL="0" rtl="0" algn="ctr">
                <a:spcBef>
                  <a:spcPts val="0"/>
                </a:spcBef>
                <a:spcAft>
                  <a:spcPts val="0"/>
                </a:spcAft>
                <a:buSzPts val="1100"/>
                <a:buNone/>
              </a:pPr>
              <a:r>
                <a:rPr lang="en-US" sz="1600">
                  <a:solidFill>
                    <a:schemeClr val="lt1"/>
                  </a:solidFill>
                  <a:latin typeface="Trebuchet MS"/>
                  <a:ea typeface="Trebuchet MS"/>
                  <a:cs typeface="Trebuchet MS"/>
                  <a:sym typeface="Trebuchet MS"/>
                </a:rPr>
                <a:t>2017: 4.3%</a:t>
              </a:r>
              <a:endParaRPr sz="16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chemeClr val="accent4"/>
                  </a:solidFill>
                  <a:latin typeface="Trebuchet MS"/>
                  <a:ea typeface="Trebuchet MS"/>
                  <a:cs typeface="Trebuchet MS"/>
                  <a:sym typeface="Trebuchet MS"/>
                </a:rPr>
                <a:t>C</a:t>
              </a:r>
              <a:r>
                <a:rPr i="0" lang="en-US" sz="1800" u="none" cap="none" strike="noStrike">
                  <a:solidFill>
                    <a:schemeClr val="accent4"/>
                  </a:solidFill>
                  <a:latin typeface="Trebuchet MS"/>
                  <a:ea typeface="Trebuchet MS"/>
                  <a:cs typeface="Trebuchet MS"/>
                  <a:sym typeface="Trebuchet MS"/>
                </a:rPr>
                <a:t>hange :-</a:t>
              </a:r>
              <a:r>
                <a:rPr lang="en-US" sz="1800">
                  <a:solidFill>
                    <a:schemeClr val="accent4"/>
                  </a:solidFill>
                  <a:latin typeface="Trebuchet MS"/>
                  <a:ea typeface="Trebuchet MS"/>
                  <a:cs typeface="Trebuchet MS"/>
                  <a:sym typeface="Trebuchet MS"/>
                </a:rPr>
                <a:t>46.0</a:t>
              </a:r>
              <a:r>
                <a:rPr i="0" lang="en-US" sz="1800" u="none" cap="none" strike="noStrike">
                  <a:solidFill>
                    <a:schemeClr val="accent4"/>
                  </a:solidFill>
                  <a:latin typeface="Trebuchet MS"/>
                  <a:ea typeface="Trebuchet MS"/>
                  <a:cs typeface="Trebuchet MS"/>
                  <a:sym typeface="Trebuchet MS"/>
                </a:rPr>
                <a:t>%</a:t>
              </a:r>
              <a:endParaRPr i="0" sz="1800" u="none" cap="none" strike="noStrike">
                <a:solidFill>
                  <a:schemeClr val="accent4"/>
                </a:solidFill>
                <a:latin typeface="Trebuchet MS"/>
                <a:ea typeface="Trebuchet MS"/>
                <a:cs typeface="Trebuchet MS"/>
                <a:sym typeface="Trebuchet MS"/>
              </a:endParaRPr>
            </a:p>
            <a:p>
              <a:pPr indent="0" lvl="0" marL="0" marR="0" rtl="0" algn="ctr">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163" name="Google Shape;1163;p207"/>
            <p:cNvSpPr/>
            <p:nvPr/>
          </p:nvSpPr>
          <p:spPr>
            <a:xfrm>
              <a:off x="7039766" y="9786"/>
              <a:ext cx="5152200" cy="2082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4" name="Google Shape;1164;p207"/>
            <p:cNvSpPr txBox="1"/>
            <p:nvPr/>
          </p:nvSpPr>
          <p:spPr>
            <a:xfrm>
              <a:off x="7012266" y="114194"/>
              <a:ext cx="5152200" cy="1994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0" lang="en-US" sz="2200" u="sng" cap="none" strike="noStrike">
                  <a:solidFill>
                    <a:srgbClr val="FFFFFF"/>
                  </a:solidFill>
                  <a:latin typeface="Trebuchet MS"/>
                  <a:ea typeface="Trebuchet MS"/>
                  <a:cs typeface="Trebuchet MS"/>
                  <a:sym typeface="Trebuchet MS"/>
                </a:rPr>
                <a:t>Population:</a:t>
              </a:r>
              <a:r>
                <a:rPr baseline="30000" lang="en-US" sz="2200" u="sng">
                  <a:solidFill>
                    <a:srgbClr val="FFFFFF"/>
                  </a:solidFill>
                  <a:latin typeface="Trebuchet MS"/>
                  <a:ea typeface="Trebuchet MS"/>
                  <a:cs typeface="Trebuchet MS"/>
                  <a:sym typeface="Trebuchet MS"/>
                </a:rPr>
                <a:t>[1]</a:t>
              </a:r>
              <a:r>
                <a:rPr i="0" lang="en-US" sz="2200" u="sng" cap="none" strike="noStrike">
                  <a:solidFill>
                    <a:srgbClr val="FFFFFF"/>
                  </a:solidFill>
                  <a:latin typeface="Trebuchet MS"/>
                  <a:ea typeface="Trebuchet MS"/>
                  <a:cs typeface="Trebuchet MS"/>
                  <a:sym typeface="Trebuchet MS"/>
                </a:rPr>
                <a:t> </a:t>
              </a:r>
              <a:endParaRPr i="0" sz="22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i="0" lang="en-US" sz="1800" u="none" cap="none" strike="noStrike">
                  <a:solidFill>
                    <a:srgbClr val="FFFFFF"/>
                  </a:solidFill>
                  <a:latin typeface="Trebuchet MS"/>
                  <a:ea typeface="Trebuchet MS"/>
                  <a:cs typeface="Trebuchet MS"/>
                  <a:sym typeface="Trebuchet MS"/>
                </a:rPr>
                <a:t>2010: </a:t>
              </a:r>
              <a:r>
                <a:rPr lang="en-US" sz="1800">
                  <a:solidFill>
                    <a:srgbClr val="FFFFFF"/>
                  </a:solidFill>
                  <a:latin typeface="Trebuchet MS"/>
                  <a:ea typeface="Trebuchet MS"/>
                  <a:cs typeface="Trebuchet MS"/>
                  <a:sym typeface="Trebuchet MS"/>
                </a:rPr>
                <a:t>330,749</a:t>
              </a:r>
              <a:endParaRPr i="0" sz="1800" u="none"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2017: 334,781</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chemeClr val="accent4"/>
                  </a:solidFill>
                  <a:latin typeface="Trebuchet MS"/>
                  <a:ea typeface="Trebuchet MS"/>
                  <a:cs typeface="Trebuchet MS"/>
                  <a:sym typeface="Trebuchet MS"/>
                </a:rPr>
                <a:t>Change: +1.2%</a:t>
              </a:r>
              <a:endParaRPr sz="1800">
                <a:solidFill>
                  <a:schemeClr val="accent4"/>
                </a:solidFill>
                <a:latin typeface="Trebuchet MS"/>
                <a:ea typeface="Trebuchet MS"/>
                <a:cs typeface="Trebuchet MS"/>
                <a:sym typeface="Trebuchet MS"/>
              </a:endParaRPr>
            </a:p>
          </p:txBody>
        </p:sp>
        <p:sp>
          <p:nvSpPr>
            <p:cNvPr id="1165" name="Google Shape;1165;p207"/>
            <p:cNvSpPr/>
            <p:nvPr/>
          </p:nvSpPr>
          <p:spPr>
            <a:xfrm>
              <a:off x="0" y="1414483"/>
              <a:ext cx="3867300" cy="2082900"/>
            </a:xfrm>
            <a:prstGeom prst="rect">
              <a:avLst/>
            </a:prstGeom>
            <a:solidFill>
              <a:srgbClr val="94C4A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6" name="Google Shape;1166;p207"/>
            <p:cNvSpPr txBox="1"/>
            <p:nvPr/>
          </p:nvSpPr>
          <p:spPr>
            <a:xfrm>
              <a:off x="-213217" y="1518870"/>
              <a:ext cx="4413600" cy="163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u="sng">
                  <a:solidFill>
                    <a:srgbClr val="FFFFFF"/>
                  </a:solidFill>
                  <a:latin typeface="Trebuchet MS"/>
                  <a:ea typeface="Trebuchet MS"/>
                  <a:cs typeface="Trebuchet MS"/>
                  <a:sym typeface="Trebuchet MS"/>
                </a:rPr>
                <a:t>HS </a:t>
              </a:r>
              <a:r>
                <a:rPr i="0" lang="en-US" sz="2000" u="sng" cap="none" strike="noStrike">
                  <a:solidFill>
                    <a:srgbClr val="FFFFFF"/>
                  </a:solidFill>
                  <a:latin typeface="Trebuchet MS"/>
                  <a:ea typeface="Trebuchet MS"/>
                  <a:cs typeface="Trebuchet MS"/>
                  <a:sym typeface="Trebuchet MS"/>
                </a:rPr>
                <a:t>Graduation Rate:</a:t>
              </a:r>
              <a:r>
                <a:rPr baseline="30000" lang="en-US" sz="1800" u="sng">
                  <a:solidFill>
                    <a:srgbClr val="FFFFFF"/>
                  </a:solidFill>
                  <a:latin typeface="Trebuchet MS"/>
                  <a:ea typeface="Trebuchet MS"/>
                  <a:cs typeface="Trebuchet MS"/>
                  <a:sym typeface="Trebuchet MS"/>
                </a:rPr>
                <a:t>[2]</a:t>
              </a:r>
              <a:endParaRPr sz="2400" u="sng">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800">
                  <a:solidFill>
                    <a:schemeClr val="lt1"/>
                  </a:solidFill>
                  <a:latin typeface="Trebuchet MS"/>
                  <a:ea typeface="Trebuchet MS"/>
                  <a:cs typeface="Trebuchet MS"/>
                  <a:sym typeface="Trebuchet MS"/>
                </a:rPr>
                <a:t>2012: 91%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FFFFFF"/>
                  </a:solidFill>
                  <a:latin typeface="Trebuchet MS"/>
                  <a:ea typeface="Trebuchet MS"/>
                  <a:cs typeface="Trebuchet MS"/>
                  <a:sym typeface="Trebuchet MS"/>
                </a:rPr>
                <a:t>2017: 92.1</a:t>
              </a:r>
              <a:r>
                <a:rPr i="0" lang="en-US" sz="1800" u="none" cap="none" strike="noStrike">
                  <a:solidFill>
                    <a:srgbClr val="FFFFFF"/>
                  </a:solidFill>
                  <a:latin typeface="Trebuchet MS"/>
                  <a:ea typeface="Trebuchet MS"/>
                  <a:cs typeface="Trebuchet MS"/>
                  <a:sym typeface="Trebuchet MS"/>
                </a:rPr>
                <a:t>%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BF9000"/>
                  </a:solidFill>
                  <a:latin typeface="Trebuchet MS"/>
                  <a:ea typeface="Trebuchet MS"/>
                  <a:cs typeface="Trebuchet MS"/>
                  <a:sym typeface="Trebuchet MS"/>
                </a:rPr>
                <a:t>Change: +1%</a:t>
              </a:r>
              <a:endParaRPr sz="1800">
                <a:solidFill>
                  <a:srgbClr val="BF9000"/>
                </a:solidFill>
                <a:latin typeface="Trebuchet MS"/>
                <a:ea typeface="Trebuchet MS"/>
                <a:cs typeface="Trebuchet MS"/>
                <a:sym typeface="Trebuchet MS"/>
              </a:endParaRPr>
            </a:p>
            <a:p>
              <a:pPr indent="0" lvl="0" marL="0" marR="0" rtl="0" algn="ctr">
                <a:spcBef>
                  <a:spcPts val="0"/>
                </a:spcBef>
                <a:spcAft>
                  <a:spcPts val="0"/>
                </a:spcAft>
                <a:buNone/>
              </a:pPr>
              <a:r>
                <a:t/>
              </a:r>
              <a:endParaRPr sz="1800">
                <a:solidFill>
                  <a:srgbClr val="BF9000"/>
                </a:solidFill>
                <a:latin typeface="Trebuchet MS"/>
                <a:ea typeface="Trebuchet MS"/>
                <a:cs typeface="Trebuchet MS"/>
                <a:sym typeface="Trebuchet MS"/>
              </a:endParaRPr>
            </a:p>
          </p:txBody>
        </p:sp>
        <p:sp>
          <p:nvSpPr>
            <p:cNvPr id="1167" name="Google Shape;1167;p207"/>
            <p:cNvSpPr/>
            <p:nvPr/>
          </p:nvSpPr>
          <p:spPr>
            <a:xfrm>
              <a:off x="1398" y="3514174"/>
              <a:ext cx="3867300" cy="3343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8" name="Google Shape;1168;p207"/>
            <p:cNvSpPr txBox="1"/>
            <p:nvPr/>
          </p:nvSpPr>
          <p:spPr>
            <a:xfrm>
              <a:off x="-109119" y="3742081"/>
              <a:ext cx="4205400" cy="2339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2200" u="sng" cap="none" strike="noStrike">
                  <a:solidFill>
                    <a:srgbClr val="FFFFFF"/>
                  </a:solidFill>
                  <a:latin typeface="Trebuchet MS"/>
                  <a:ea typeface="Trebuchet MS"/>
                  <a:cs typeface="Trebuchet MS"/>
                  <a:sym typeface="Trebuchet MS"/>
                </a:rPr>
                <a:t>Top </a:t>
              </a:r>
              <a:r>
                <a:rPr lang="en-US" sz="2200" u="sng">
                  <a:solidFill>
                    <a:srgbClr val="FFFFFF"/>
                  </a:solidFill>
                  <a:latin typeface="Trebuchet MS"/>
                  <a:ea typeface="Trebuchet MS"/>
                  <a:cs typeface="Trebuchet MS"/>
                  <a:sym typeface="Trebuchet MS"/>
                </a:rPr>
                <a:t>5</a:t>
              </a:r>
              <a:r>
                <a:rPr i="0" lang="en-US" sz="2200" u="sng" cap="none" strike="noStrike">
                  <a:solidFill>
                    <a:srgbClr val="FFFFFF"/>
                  </a:solidFill>
                  <a:latin typeface="Trebuchet MS"/>
                  <a:ea typeface="Trebuchet MS"/>
                  <a:cs typeface="Trebuchet MS"/>
                  <a:sym typeface="Trebuchet MS"/>
                </a:rPr>
                <a:t> Employers:</a:t>
              </a:r>
              <a:r>
                <a:rPr baseline="30000" lang="en-US" sz="1800">
                  <a:solidFill>
                    <a:srgbClr val="FFFFFF"/>
                  </a:solidFill>
                  <a:latin typeface="Trebuchet MS"/>
                  <a:ea typeface="Trebuchet MS"/>
                  <a:cs typeface="Trebuchet MS"/>
                  <a:sym typeface="Trebuchet MS"/>
                </a:rPr>
                <a:t>[4]</a:t>
              </a:r>
              <a:endParaRPr sz="2400" u="sng">
                <a:solidFill>
                  <a:srgbClr val="FFFFFF"/>
                </a:solidFill>
                <a:latin typeface="Trebuchet MS"/>
                <a:ea typeface="Trebuchet MS"/>
                <a:cs typeface="Trebuchet MS"/>
                <a:sym typeface="Trebuchet MS"/>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Franklin County School Board</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M.W. Manufacturers</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County of Franklin</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Trinity Packaging</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Ferrum College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9" name="Google Shape;1169;p207"/>
            <p:cNvSpPr/>
            <p:nvPr/>
          </p:nvSpPr>
          <p:spPr>
            <a:xfrm>
              <a:off x="3883751" y="4205676"/>
              <a:ext cx="3137700" cy="2655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0" name="Google Shape;1170;p207"/>
            <p:cNvSpPr/>
            <p:nvPr/>
          </p:nvSpPr>
          <p:spPr>
            <a:xfrm>
              <a:off x="7040464" y="4202117"/>
              <a:ext cx="5151600" cy="2655900"/>
            </a:xfrm>
            <a:prstGeom prst="rect">
              <a:avLst/>
            </a:prstGeom>
            <a:solidFill>
              <a:srgbClr val="B6D7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1" name="Google Shape;1171;p207"/>
            <p:cNvSpPr txBox="1"/>
            <p:nvPr/>
          </p:nvSpPr>
          <p:spPr>
            <a:xfrm>
              <a:off x="7808444" y="4430037"/>
              <a:ext cx="3618900" cy="22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2400" u="sng" cap="none" strike="noStrike">
                  <a:solidFill>
                    <a:srgbClr val="FFFFFF"/>
                  </a:solidFill>
                  <a:latin typeface="Trebuchet MS"/>
                  <a:ea typeface="Trebuchet MS"/>
                  <a:cs typeface="Trebuchet MS"/>
                  <a:sym typeface="Trebuchet MS"/>
                </a:rPr>
                <a:t>Median Income:</a:t>
              </a:r>
              <a:r>
                <a:rPr baseline="30000" lang="en-US" sz="1800" u="sng">
                  <a:solidFill>
                    <a:srgbClr val="FFFFFF"/>
                  </a:solidFill>
                  <a:latin typeface="Trebuchet MS"/>
                  <a:ea typeface="Trebuchet MS"/>
                  <a:cs typeface="Trebuchet MS"/>
                  <a:sym typeface="Trebuchet MS"/>
                </a:rPr>
                <a:t>[1]</a:t>
              </a:r>
              <a:endParaRPr sz="2400" u="sng">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2010: $48,087</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2016: $47,855</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BF9000"/>
                  </a:solidFill>
                  <a:latin typeface="Trebuchet MS"/>
                  <a:ea typeface="Trebuchet MS"/>
                  <a:cs typeface="Trebuchet MS"/>
                  <a:sym typeface="Trebuchet MS"/>
                </a:rPr>
                <a:t>Change: -0.5%</a:t>
              </a:r>
              <a:endParaRPr sz="2400">
                <a:solidFill>
                  <a:srgbClr val="BF9000"/>
                </a:solidFill>
                <a:latin typeface="Trebuchet MS"/>
                <a:ea typeface="Trebuchet MS"/>
                <a:cs typeface="Trebuchet MS"/>
                <a:sym typeface="Trebuchet MS"/>
              </a:endParaRPr>
            </a:p>
          </p:txBody>
        </p:sp>
      </p:grpSp>
      <p:sp>
        <p:nvSpPr>
          <p:cNvPr id="1172" name="Google Shape;1172;p207"/>
          <p:cNvSpPr txBox="1"/>
          <p:nvPr/>
        </p:nvSpPr>
        <p:spPr>
          <a:xfrm>
            <a:off x="4629100" y="1170225"/>
            <a:ext cx="2162400" cy="10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rgbClr val="FFFFFF"/>
                </a:solidFill>
                <a:latin typeface="Trebuchet MS"/>
                <a:ea typeface="Trebuchet MS"/>
                <a:cs typeface="Trebuchet MS"/>
                <a:sym typeface="Trebuchet MS"/>
              </a:rPr>
              <a:t>Access to Parks:</a:t>
            </a:r>
            <a:r>
              <a:rPr baseline="30000" lang="en-US" sz="1800" u="sng">
                <a:solidFill>
                  <a:srgbClr val="FFFFFF"/>
                </a:solidFill>
                <a:latin typeface="Trebuchet MS"/>
                <a:ea typeface="Trebuchet MS"/>
                <a:cs typeface="Trebuchet MS"/>
                <a:sym typeface="Trebuchet MS"/>
              </a:rPr>
              <a:t>[5]</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2010: 24.8%</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2015:  51.3%</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1C232"/>
                </a:solidFill>
                <a:latin typeface="Trebuchet MS"/>
                <a:ea typeface="Trebuchet MS"/>
                <a:cs typeface="Trebuchet MS"/>
                <a:sym typeface="Trebuchet MS"/>
              </a:rPr>
              <a:t>Change: +107.2%</a:t>
            </a:r>
            <a:endParaRPr sz="1600">
              <a:solidFill>
                <a:srgbClr val="F1C232"/>
              </a:solidFill>
              <a:latin typeface="Trebuchet MS"/>
              <a:ea typeface="Trebuchet MS"/>
              <a:cs typeface="Trebuchet MS"/>
              <a:sym typeface="Trebuchet MS"/>
            </a:endParaRPr>
          </a:p>
          <a:p>
            <a:pPr indent="0" lvl="0" marL="0" rtl="0" algn="l">
              <a:spcBef>
                <a:spcPts val="0"/>
              </a:spcBef>
              <a:spcAft>
                <a:spcPts val="0"/>
              </a:spcAft>
              <a:buNone/>
            </a:pPr>
            <a:r>
              <a:rPr lang="en-US" sz="1800">
                <a:solidFill>
                  <a:srgbClr val="FFFFFF"/>
                </a:solidFill>
              </a:rPr>
              <a:t>	</a:t>
            </a:r>
            <a:endParaRPr sz="1800">
              <a:solidFill>
                <a:srgbClr val="FFFFFF"/>
              </a:solidFill>
            </a:endParaRPr>
          </a:p>
          <a:p>
            <a:pPr indent="0" lvl="0" marL="0" rtl="0" algn="l">
              <a:spcBef>
                <a:spcPts val="0"/>
              </a:spcBef>
              <a:spcAft>
                <a:spcPts val="0"/>
              </a:spcAft>
              <a:buNone/>
            </a:pPr>
            <a:r>
              <a:t/>
            </a:r>
            <a:endParaRPr>
              <a:solidFill>
                <a:srgbClr val="FFFFFF"/>
              </a:solidFill>
            </a:endParaRPr>
          </a:p>
        </p:txBody>
      </p:sp>
      <p:sp>
        <p:nvSpPr>
          <p:cNvPr id="1173" name="Google Shape;1173;p207"/>
          <p:cNvSpPr txBox="1"/>
          <p:nvPr/>
        </p:nvSpPr>
        <p:spPr>
          <a:xfrm>
            <a:off x="4629100" y="2620250"/>
            <a:ext cx="2162400" cy="14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Percent designated </a:t>
            </a:r>
            <a:r>
              <a:rPr lang="en-US" sz="1800" u="sng">
                <a:solidFill>
                  <a:srgbClr val="FFFFFF"/>
                </a:solidFill>
                <a:latin typeface="Trebuchet MS"/>
                <a:ea typeface="Trebuchet MS"/>
                <a:cs typeface="Trebuchet MS"/>
                <a:sym typeface="Trebuchet MS"/>
              </a:rPr>
              <a:t>as food insecure:</a:t>
            </a:r>
            <a:r>
              <a:rPr baseline="30000" lang="en-US" sz="1800" u="sng">
                <a:solidFill>
                  <a:srgbClr val="FFFFFF"/>
                </a:solidFill>
                <a:latin typeface="Trebuchet MS"/>
                <a:ea typeface="Trebuchet MS"/>
                <a:cs typeface="Trebuchet MS"/>
                <a:sym typeface="Trebuchet MS"/>
              </a:rPr>
              <a:t>[1]</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2010: 10.8%</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FFFFF"/>
                </a:solidFill>
                <a:latin typeface="Trebuchet MS"/>
                <a:ea typeface="Trebuchet MS"/>
                <a:cs typeface="Trebuchet MS"/>
                <a:sym typeface="Trebuchet MS"/>
              </a:rPr>
              <a:t>2016: 11.0%</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1C232"/>
                </a:solidFill>
                <a:latin typeface="Trebuchet MS"/>
                <a:ea typeface="Trebuchet MS"/>
                <a:cs typeface="Trebuchet MS"/>
                <a:sym typeface="Trebuchet MS"/>
              </a:rPr>
              <a:t>Change: +1.8% </a:t>
            </a:r>
            <a:endParaRPr sz="1600">
              <a:solidFill>
                <a:srgbClr val="F1C232"/>
              </a:solidFill>
              <a:latin typeface="Trebuchet MS"/>
              <a:ea typeface="Trebuchet MS"/>
              <a:cs typeface="Trebuchet MS"/>
              <a:sym typeface="Trebuchet MS"/>
            </a:endParaRPr>
          </a:p>
          <a:p>
            <a:pPr indent="0" lvl="0" marL="0" rtl="0" algn="ctr">
              <a:spcBef>
                <a:spcPts val="0"/>
              </a:spcBef>
              <a:spcAft>
                <a:spcPts val="0"/>
              </a:spcAft>
              <a:buNone/>
            </a:pPr>
            <a:r>
              <a:t/>
            </a:r>
            <a:endParaRPr sz="1700">
              <a:solidFill>
                <a:srgbClr val="F1C232"/>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rgbClr val="FFFFFF"/>
              </a:solidFill>
              <a:latin typeface="Trebuchet MS"/>
              <a:ea typeface="Trebuchet MS"/>
              <a:cs typeface="Trebuchet MS"/>
              <a:sym typeface="Trebuchet MS"/>
            </a:endParaRPr>
          </a:p>
        </p:txBody>
      </p:sp>
      <p:sp>
        <p:nvSpPr>
          <p:cNvPr id="1174" name="Google Shape;1174;p207"/>
          <p:cNvSpPr txBox="1"/>
          <p:nvPr/>
        </p:nvSpPr>
        <p:spPr>
          <a:xfrm>
            <a:off x="1090050" y="6311400"/>
            <a:ext cx="90822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Sources:  [1] American Factfinder; [2] Virginia Department of Education; [3] Community Commons; [4] Virginia Labor Information; [5] </a:t>
            </a:r>
            <a:r>
              <a:rPr lang="en-US" sz="1200">
                <a:solidFill>
                  <a:schemeClr val="dk1"/>
                </a:solidFill>
              </a:rPr>
              <a:t>National Environmental Public Health Tracking Network; and, [6] RWJF County Health Rankings</a:t>
            </a:r>
            <a:endParaRPr sz="1200"/>
          </a:p>
        </p:txBody>
      </p:sp>
      <p:sp>
        <p:nvSpPr>
          <p:cNvPr id="1175" name="Google Shape;1175;p207"/>
          <p:cNvSpPr txBox="1"/>
          <p:nvPr/>
        </p:nvSpPr>
        <p:spPr>
          <a:xfrm>
            <a:off x="4612450" y="4210900"/>
            <a:ext cx="2266800" cy="16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2400" u="sng">
                <a:solidFill>
                  <a:srgbClr val="FFFFFF"/>
                </a:solidFill>
                <a:latin typeface="Trebuchet MS"/>
                <a:ea typeface="Trebuchet MS"/>
                <a:cs typeface="Trebuchet MS"/>
                <a:sym typeface="Trebuchet MS"/>
              </a:rPr>
              <a:t>Obesity Rate:</a:t>
            </a:r>
            <a:r>
              <a:rPr baseline="30000" lang="en-US" sz="1800">
                <a:solidFill>
                  <a:srgbClr val="FFFFFF"/>
                </a:solidFill>
                <a:latin typeface="Trebuchet MS"/>
                <a:ea typeface="Trebuchet MS"/>
                <a:cs typeface="Trebuchet MS"/>
                <a:sym typeface="Trebuchet MS"/>
              </a:rPr>
              <a:t>[6]</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FFFFF"/>
                </a:solidFill>
                <a:latin typeface="Trebuchet MS"/>
                <a:ea typeface="Trebuchet MS"/>
                <a:cs typeface="Trebuchet MS"/>
                <a:sym typeface="Trebuchet MS"/>
              </a:rPr>
              <a:t>2010: 28.9%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2200">
                <a:solidFill>
                  <a:srgbClr val="FFFFFF"/>
                </a:solidFill>
                <a:latin typeface="Trebuchet MS"/>
                <a:ea typeface="Trebuchet MS"/>
                <a:cs typeface="Trebuchet MS"/>
                <a:sym typeface="Trebuchet MS"/>
              </a:rPr>
              <a:t>2014: 28.7%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1C232"/>
                </a:solidFill>
                <a:latin typeface="Trebuchet MS"/>
                <a:ea typeface="Trebuchet MS"/>
                <a:cs typeface="Trebuchet MS"/>
                <a:sym typeface="Trebuchet MS"/>
              </a:rPr>
              <a:t>Change:  -0.5%</a:t>
            </a:r>
            <a:endParaRPr sz="2200">
              <a:solidFill>
                <a:srgbClr val="F1C232"/>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t/>
            </a:r>
            <a:endParaRPr sz="24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208"/>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Font typeface="Raleway"/>
              <a:buNone/>
            </a:pPr>
            <a:r>
              <a:rPr lang="en-US" sz="3000"/>
              <a:t>Qualitative Analysis for Each County and City</a:t>
            </a:r>
            <a:br>
              <a:rPr lang="en-US" sz="3000"/>
            </a:br>
            <a:r>
              <a:rPr lang="en-US" sz="3000"/>
              <a:t>Covington as an Example</a:t>
            </a:r>
            <a:endParaRPr sz="3000">
              <a:solidFill>
                <a:srgbClr val="44546A"/>
              </a:solidFill>
            </a:endParaRPr>
          </a:p>
        </p:txBody>
      </p:sp>
      <p:sp>
        <p:nvSpPr>
          <p:cNvPr id="1181" name="Google Shape;1181;p208"/>
          <p:cNvSpPr txBox="1"/>
          <p:nvPr/>
        </p:nvSpPr>
        <p:spPr>
          <a:xfrm>
            <a:off x="895275" y="1644050"/>
            <a:ext cx="2181300" cy="14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208"/>
          <p:cNvPicPr preferRelativeResize="0"/>
          <p:nvPr/>
        </p:nvPicPr>
        <p:blipFill>
          <a:blip r:embed="rId3">
            <a:alphaModFix/>
          </a:blip>
          <a:stretch>
            <a:fillRect/>
          </a:stretch>
        </p:blipFill>
        <p:spPr>
          <a:xfrm>
            <a:off x="8743450" y="2129749"/>
            <a:ext cx="2643050" cy="2598500"/>
          </a:xfrm>
          <a:prstGeom prst="rect">
            <a:avLst/>
          </a:prstGeom>
          <a:noFill/>
          <a:ln>
            <a:noFill/>
          </a:ln>
        </p:spPr>
      </p:pic>
      <p:sp>
        <p:nvSpPr>
          <p:cNvPr id="1183" name="Google Shape;1183;p208"/>
          <p:cNvSpPr txBox="1"/>
          <p:nvPr>
            <p:ph idx="1" type="body"/>
          </p:nvPr>
        </p:nvSpPr>
        <p:spPr>
          <a:xfrm>
            <a:off x="914400" y="1057825"/>
            <a:ext cx="7454700" cy="5082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US" sz="1800"/>
              <a:t>Covington city is the county seat of Alleghany County.</a:t>
            </a:r>
            <a:endParaRPr sz="1800"/>
          </a:p>
          <a:p>
            <a:pPr indent="-342900" lvl="0" marL="457200" rtl="0" algn="l">
              <a:lnSpc>
                <a:spcPct val="150000"/>
              </a:lnSpc>
              <a:spcBef>
                <a:spcPts val="0"/>
              </a:spcBef>
              <a:spcAft>
                <a:spcPts val="0"/>
              </a:spcAft>
              <a:buSzPts val="1800"/>
              <a:buChar char="•"/>
            </a:pPr>
            <a:r>
              <a:rPr lang="en-US" sz="1800"/>
              <a:t>Covington city’s top 3 employment industries are:</a:t>
            </a:r>
            <a:r>
              <a:rPr baseline="30000" lang="en-US" sz="1800"/>
              <a:t>[14]</a:t>
            </a:r>
            <a:endParaRPr baseline="30000" sz="1800"/>
          </a:p>
          <a:p>
            <a:pPr indent="-342900" lvl="0" marL="914400" rtl="0" algn="l">
              <a:lnSpc>
                <a:spcPct val="150000"/>
              </a:lnSpc>
              <a:spcBef>
                <a:spcPts val="0"/>
              </a:spcBef>
              <a:spcAft>
                <a:spcPts val="0"/>
              </a:spcAft>
              <a:buSzPts val="1800"/>
              <a:buChar char="•"/>
            </a:pPr>
            <a:r>
              <a:rPr lang="en-US" sz="1800"/>
              <a:t>Manufacturing</a:t>
            </a:r>
            <a:endParaRPr sz="1800"/>
          </a:p>
          <a:p>
            <a:pPr indent="-342900" lvl="0" marL="914400" rtl="0" algn="l">
              <a:lnSpc>
                <a:spcPct val="150000"/>
              </a:lnSpc>
              <a:spcBef>
                <a:spcPts val="0"/>
              </a:spcBef>
              <a:spcAft>
                <a:spcPts val="0"/>
              </a:spcAft>
              <a:buSzPts val="1800"/>
              <a:buChar char="•"/>
            </a:pPr>
            <a:r>
              <a:rPr lang="en-US" sz="1800"/>
              <a:t>Retail Trade</a:t>
            </a:r>
            <a:endParaRPr sz="1800"/>
          </a:p>
          <a:p>
            <a:pPr indent="-342900" lvl="0" marL="914400" rtl="0" algn="l">
              <a:lnSpc>
                <a:spcPct val="150000"/>
              </a:lnSpc>
              <a:spcBef>
                <a:spcPts val="0"/>
              </a:spcBef>
              <a:spcAft>
                <a:spcPts val="0"/>
              </a:spcAft>
              <a:buSzPts val="1800"/>
              <a:buChar char="•"/>
            </a:pPr>
            <a:r>
              <a:rPr lang="en-US" sz="1800"/>
              <a:t>Health Care and Social Assistance</a:t>
            </a:r>
            <a:endParaRPr sz="1800"/>
          </a:p>
          <a:p>
            <a:pPr indent="-342900" lvl="0" marL="457200" rtl="0" algn="l">
              <a:lnSpc>
                <a:spcPct val="150000"/>
              </a:lnSpc>
              <a:spcBef>
                <a:spcPts val="0"/>
              </a:spcBef>
              <a:spcAft>
                <a:spcPts val="0"/>
              </a:spcAft>
              <a:buSzPts val="1800"/>
              <a:buChar char="•"/>
            </a:pPr>
            <a:r>
              <a:rPr lang="en-US" sz="1800"/>
              <a:t>In fact, the City has been attracting 21st century jobs such as manufacturing in hope of increasing employment opportunities.</a:t>
            </a:r>
            <a:r>
              <a:rPr baseline="30000" lang="en-US" sz="1800"/>
              <a:t>[12]</a:t>
            </a:r>
            <a:endParaRPr sz="1800"/>
          </a:p>
          <a:p>
            <a:pPr indent="-342900" lvl="0" marL="457200" rtl="0" algn="l">
              <a:lnSpc>
                <a:spcPct val="150000"/>
              </a:lnSpc>
              <a:spcBef>
                <a:spcPts val="0"/>
              </a:spcBef>
              <a:spcAft>
                <a:spcPts val="0"/>
              </a:spcAft>
              <a:buSzPts val="1800"/>
              <a:buChar char="•"/>
            </a:pPr>
            <a:r>
              <a:rPr lang="en-US" sz="1800"/>
              <a:t>There is a primary care physician for every 52 patients.</a:t>
            </a:r>
            <a:r>
              <a:rPr baseline="30000" lang="en-US" sz="1800"/>
              <a:t>[14]</a:t>
            </a:r>
            <a:endParaRPr baseline="30000" sz="1800"/>
          </a:p>
          <a:p>
            <a:pPr indent="-342900" lvl="0" marL="457200" rtl="0" algn="l">
              <a:lnSpc>
                <a:spcPct val="150000"/>
              </a:lnSpc>
              <a:spcBef>
                <a:spcPts val="0"/>
              </a:spcBef>
              <a:spcAft>
                <a:spcPts val="0"/>
              </a:spcAft>
              <a:buSzPts val="1800"/>
              <a:buChar char="•"/>
            </a:pPr>
            <a:r>
              <a:rPr lang="en-US" sz="1800"/>
              <a:t>Recently, the Covington School Board has been looking to close a $150,000 budget gap.</a:t>
            </a:r>
            <a:r>
              <a:rPr baseline="30000" lang="en-US" sz="1800"/>
              <a:t>[11]</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20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44546A"/>
                </a:solidFill>
              </a:rPr>
              <a:t>Data Facts for Each County and City - </a:t>
            </a:r>
            <a:br>
              <a:rPr lang="en-US" sz="3000">
                <a:solidFill>
                  <a:srgbClr val="44546A"/>
                </a:solidFill>
              </a:rPr>
            </a:br>
            <a:r>
              <a:rPr lang="en-US" sz="3000">
                <a:solidFill>
                  <a:schemeClr val="dk1"/>
                </a:solidFill>
              </a:rPr>
              <a:t>Covington City as an Example  </a:t>
            </a:r>
            <a:endParaRPr sz="3000">
              <a:solidFill>
                <a:srgbClr val="000000"/>
              </a:solidFill>
            </a:endParaRPr>
          </a:p>
        </p:txBody>
      </p:sp>
      <p:grpSp>
        <p:nvGrpSpPr>
          <p:cNvPr id="1190" name="Google Shape;1190;p209"/>
          <p:cNvGrpSpPr/>
          <p:nvPr/>
        </p:nvGrpSpPr>
        <p:grpSpPr>
          <a:xfrm>
            <a:off x="1656772" y="1170223"/>
            <a:ext cx="8878460" cy="4658122"/>
            <a:chOff x="-213217" y="8373"/>
            <a:chExt cx="12405281" cy="6853204"/>
          </a:xfrm>
        </p:grpSpPr>
        <p:grpSp>
          <p:nvGrpSpPr>
            <p:cNvPr id="1191" name="Google Shape;1191;p209"/>
            <p:cNvGrpSpPr/>
            <p:nvPr/>
          </p:nvGrpSpPr>
          <p:grpSpPr>
            <a:xfrm>
              <a:off x="-22" y="8373"/>
              <a:ext cx="3867469" cy="1505163"/>
              <a:chOff x="1400961" y="662730"/>
              <a:chExt cx="2609100" cy="1799573"/>
            </a:xfrm>
          </p:grpSpPr>
          <p:sp>
            <p:nvSpPr>
              <p:cNvPr id="1192" name="Google Shape;1192;p209"/>
              <p:cNvSpPr/>
              <p:nvPr/>
            </p:nvSpPr>
            <p:spPr>
              <a:xfrm>
                <a:off x="1400961" y="662730"/>
                <a:ext cx="2609100" cy="1661100"/>
              </a:xfrm>
              <a:prstGeom prst="rect">
                <a:avLst/>
              </a:prstGeom>
              <a:solidFill>
                <a:srgbClr val="FF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3" name="Google Shape;1193;p209"/>
              <p:cNvSpPr txBox="1"/>
              <p:nvPr/>
            </p:nvSpPr>
            <p:spPr>
              <a:xfrm>
                <a:off x="1441040" y="664403"/>
                <a:ext cx="2441400" cy="179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600">
                    <a:latin typeface="Trebuchet MS"/>
                    <a:ea typeface="Trebuchet MS"/>
                    <a:cs typeface="Trebuchet MS"/>
                    <a:sym typeface="Trebuchet MS"/>
                  </a:rPr>
                  <a:t>Covington</a:t>
                </a:r>
                <a:endParaRPr b="1" sz="2600">
                  <a:latin typeface="Trebuchet MS"/>
                  <a:ea typeface="Trebuchet MS"/>
                  <a:cs typeface="Trebuchet MS"/>
                  <a:sym typeface="Trebuchet MS"/>
                </a:endParaRPr>
              </a:p>
              <a:p>
                <a:pPr indent="0" lvl="0" marL="0" marR="0" rtl="0" algn="ctr">
                  <a:spcBef>
                    <a:spcPts val="0"/>
                  </a:spcBef>
                  <a:spcAft>
                    <a:spcPts val="0"/>
                  </a:spcAft>
                  <a:buNone/>
                </a:pPr>
                <a:r>
                  <a:rPr b="1" lang="en-US" sz="2600">
                    <a:latin typeface="Trebuchet MS"/>
                    <a:ea typeface="Trebuchet MS"/>
                    <a:cs typeface="Trebuchet MS"/>
                    <a:sym typeface="Trebuchet MS"/>
                  </a:rPr>
                  <a:t>City</a:t>
                </a:r>
                <a:endParaRPr b="1" sz="2600">
                  <a:latin typeface="Trebuchet MS"/>
                  <a:ea typeface="Trebuchet MS"/>
                  <a:cs typeface="Trebuchet MS"/>
                  <a:sym typeface="Trebuchet MS"/>
                </a:endParaRPr>
              </a:p>
              <a:p>
                <a:pPr indent="0" lvl="0" marL="0" marR="0" rtl="0" algn="ctr">
                  <a:spcBef>
                    <a:spcPts val="0"/>
                  </a:spcBef>
                  <a:spcAft>
                    <a:spcPts val="0"/>
                  </a:spcAft>
                  <a:buNone/>
                </a:pPr>
                <a:r>
                  <a:t/>
                </a:r>
                <a:endParaRPr i="0" sz="2600" u="none" cap="none" strike="noStrike">
                  <a:latin typeface="Trebuchet MS"/>
                  <a:ea typeface="Trebuchet MS"/>
                  <a:cs typeface="Trebuchet MS"/>
                  <a:sym typeface="Trebuchet MS"/>
                </a:endParaRPr>
              </a:p>
            </p:txBody>
          </p:sp>
        </p:grpSp>
        <p:sp>
          <p:nvSpPr>
            <p:cNvPr id="1194" name="Google Shape;1194;p209"/>
            <p:cNvSpPr/>
            <p:nvPr/>
          </p:nvSpPr>
          <p:spPr>
            <a:xfrm>
              <a:off x="3884102" y="8388"/>
              <a:ext cx="3137400" cy="2082900"/>
            </a:xfrm>
            <a:prstGeom prst="rect">
              <a:avLst/>
            </a:prstGeom>
            <a:solidFill>
              <a:srgbClr val="2C497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5" name="Google Shape;1195;p209"/>
            <p:cNvSpPr txBox="1"/>
            <p:nvPr/>
          </p:nvSpPr>
          <p:spPr>
            <a:xfrm>
              <a:off x="3884104" y="207725"/>
              <a:ext cx="3066900" cy="178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Trebuchet MS"/>
                <a:ea typeface="Trebuchet MS"/>
                <a:cs typeface="Trebuchet MS"/>
                <a:sym typeface="Trebuchet MS"/>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p:txBody>
        </p:sp>
        <p:sp>
          <p:nvSpPr>
            <p:cNvPr id="1196" name="Google Shape;1196;p209"/>
            <p:cNvSpPr/>
            <p:nvPr/>
          </p:nvSpPr>
          <p:spPr>
            <a:xfrm>
              <a:off x="3885501" y="2107033"/>
              <a:ext cx="3137400" cy="2082900"/>
            </a:xfrm>
            <a:prstGeom prst="rect">
              <a:avLst/>
            </a:prstGeom>
            <a:solidFill>
              <a:srgbClr val="1D7E7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7" name="Google Shape;1197;p209"/>
            <p:cNvSpPr txBox="1"/>
            <p:nvPr/>
          </p:nvSpPr>
          <p:spPr>
            <a:xfrm>
              <a:off x="3746853" y="2258931"/>
              <a:ext cx="3341400" cy="178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198" name="Google Shape;1198;p209"/>
            <p:cNvSpPr/>
            <p:nvPr/>
          </p:nvSpPr>
          <p:spPr>
            <a:xfrm>
              <a:off x="7041155" y="2108429"/>
              <a:ext cx="5150700" cy="20814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9" name="Google Shape;1199;p209"/>
            <p:cNvSpPr txBox="1"/>
            <p:nvPr/>
          </p:nvSpPr>
          <p:spPr>
            <a:xfrm>
              <a:off x="7054787" y="2306369"/>
              <a:ext cx="4966500" cy="2123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800" u="sng" cap="none" strike="noStrike">
                  <a:solidFill>
                    <a:srgbClr val="FFFFFF"/>
                  </a:solidFill>
                  <a:latin typeface="Trebuchet MS"/>
                  <a:ea typeface="Trebuchet MS"/>
                  <a:cs typeface="Trebuchet MS"/>
                  <a:sym typeface="Trebuchet MS"/>
                </a:rPr>
                <a:t>Percent Unemployment:</a:t>
              </a:r>
              <a:r>
                <a:rPr baseline="30000" lang="en-US" sz="1800" u="sng">
                  <a:solidFill>
                    <a:srgbClr val="FFFFFF"/>
                  </a:solidFill>
                  <a:latin typeface="Trebuchet MS"/>
                  <a:ea typeface="Trebuchet MS"/>
                  <a:cs typeface="Trebuchet MS"/>
                  <a:sym typeface="Trebuchet MS"/>
                </a:rPr>
                <a:t>[4]</a:t>
              </a:r>
              <a:endParaRPr i="0" sz="18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US" sz="1600">
                  <a:solidFill>
                    <a:schemeClr val="lt1"/>
                  </a:solidFill>
                  <a:latin typeface="Trebuchet MS"/>
                  <a:ea typeface="Trebuchet MS"/>
                  <a:cs typeface="Trebuchet MS"/>
                  <a:sym typeface="Trebuchet MS"/>
                </a:rPr>
                <a:t>2010: 10.6%</a:t>
              </a:r>
              <a:endParaRPr sz="1600">
                <a:solidFill>
                  <a:schemeClr val="lt1"/>
                </a:solidFill>
                <a:latin typeface="Trebuchet MS"/>
                <a:ea typeface="Trebuchet MS"/>
                <a:cs typeface="Trebuchet MS"/>
                <a:sym typeface="Trebuchet MS"/>
              </a:endParaRPr>
            </a:p>
            <a:p>
              <a:pPr indent="0" lvl="0" marL="0" rtl="0" algn="ctr">
                <a:spcBef>
                  <a:spcPts val="0"/>
                </a:spcBef>
                <a:spcAft>
                  <a:spcPts val="0"/>
                </a:spcAft>
                <a:buSzPts val="1100"/>
                <a:buNone/>
              </a:pPr>
              <a:r>
                <a:rPr lang="en-US" sz="1600">
                  <a:solidFill>
                    <a:schemeClr val="lt1"/>
                  </a:solidFill>
                  <a:latin typeface="Trebuchet MS"/>
                  <a:ea typeface="Trebuchet MS"/>
                  <a:cs typeface="Trebuchet MS"/>
                  <a:sym typeface="Trebuchet MS"/>
                </a:rPr>
                <a:t>2017: 6.3%</a:t>
              </a:r>
              <a:endParaRPr sz="16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chemeClr val="accent4"/>
                  </a:solidFill>
                  <a:latin typeface="Trebuchet MS"/>
                  <a:ea typeface="Trebuchet MS"/>
                  <a:cs typeface="Trebuchet MS"/>
                  <a:sym typeface="Trebuchet MS"/>
                </a:rPr>
                <a:t>C</a:t>
              </a:r>
              <a:r>
                <a:rPr i="0" lang="en-US" sz="1800" u="none" cap="none" strike="noStrike">
                  <a:solidFill>
                    <a:schemeClr val="accent4"/>
                  </a:solidFill>
                  <a:latin typeface="Trebuchet MS"/>
                  <a:ea typeface="Trebuchet MS"/>
                  <a:cs typeface="Trebuchet MS"/>
                  <a:sym typeface="Trebuchet MS"/>
                </a:rPr>
                <a:t>hange: -40.</a:t>
              </a:r>
              <a:r>
                <a:rPr lang="en-US" sz="1800">
                  <a:solidFill>
                    <a:schemeClr val="accent4"/>
                  </a:solidFill>
                  <a:latin typeface="Trebuchet MS"/>
                  <a:ea typeface="Trebuchet MS"/>
                  <a:cs typeface="Trebuchet MS"/>
                  <a:sym typeface="Trebuchet MS"/>
                </a:rPr>
                <a:t>6</a:t>
              </a:r>
              <a:r>
                <a:rPr i="0" lang="en-US" sz="1800" u="none" cap="none" strike="noStrike">
                  <a:solidFill>
                    <a:schemeClr val="accent4"/>
                  </a:solidFill>
                  <a:latin typeface="Trebuchet MS"/>
                  <a:ea typeface="Trebuchet MS"/>
                  <a:cs typeface="Trebuchet MS"/>
                  <a:sym typeface="Trebuchet MS"/>
                </a:rPr>
                <a:t>%</a:t>
              </a:r>
              <a:endParaRPr i="0" sz="1800" u="none" cap="none" strike="noStrike">
                <a:solidFill>
                  <a:schemeClr val="accent4"/>
                </a:solidFill>
                <a:latin typeface="Trebuchet MS"/>
                <a:ea typeface="Trebuchet MS"/>
                <a:cs typeface="Trebuchet MS"/>
                <a:sym typeface="Trebuchet MS"/>
              </a:endParaRPr>
            </a:p>
            <a:p>
              <a:pPr indent="0" lvl="0" marL="0" marR="0" rtl="0" algn="ctr">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200" name="Google Shape;1200;p209"/>
            <p:cNvSpPr/>
            <p:nvPr/>
          </p:nvSpPr>
          <p:spPr>
            <a:xfrm>
              <a:off x="7039766" y="9786"/>
              <a:ext cx="5152200" cy="2082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1" name="Google Shape;1201;p209"/>
            <p:cNvSpPr txBox="1"/>
            <p:nvPr/>
          </p:nvSpPr>
          <p:spPr>
            <a:xfrm>
              <a:off x="7012266" y="114194"/>
              <a:ext cx="5152200" cy="1994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0" lang="en-US" sz="2200" u="sng" cap="none" strike="noStrike">
                  <a:solidFill>
                    <a:srgbClr val="FFFFFF"/>
                  </a:solidFill>
                  <a:latin typeface="Trebuchet MS"/>
                  <a:ea typeface="Trebuchet MS"/>
                  <a:cs typeface="Trebuchet MS"/>
                  <a:sym typeface="Trebuchet MS"/>
                </a:rPr>
                <a:t>Population:</a:t>
              </a:r>
              <a:r>
                <a:rPr baseline="30000" lang="en-US" sz="2200" u="sng">
                  <a:solidFill>
                    <a:srgbClr val="FFFFFF"/>
                  </a:solidFill>
                  <a:latin typeface="Trebuchet MS"/>
                  <a:ea typeface="Trebuchet MS"/>
                  <a:cs typeface="Trebuchet MS"/>
                  <a:sym typeface="Trebuchet MS"/>
                </a:rPr>
                <a:t>[1]</a:t>
              </a:r>
              <a:r>
                <a:rPr i="0" lang="en-US" sz="2200" u="sng" cap="none" strike="noStrike">
                  <a:solidFill>
                    <a:srgbClr val="FFFFFF"/>
                  </a:solidFill>
                  <a:latin typeface="Trebuchet MS"/>
                  <a:ea typeface="Trebuchet MS"/>
                  <a:cs typeface="Trebuchet MS"/>
                  <a:sym typeface="Trebuchet MS"/>
                </a:rPr>
                <a:t> </a:t>
              </a:r>
              <a:endParaRPr i="0" sz="22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i="0" lang="en-US" sz="1800" u="none" cap="none" strike="noStrike">
                  <a:solidFill>
                    <a:srgbClr val="FFFFFF"/>
                  </a:solidFill>
                  <a:latin typeface="Trebuchet MS"/>
                  <a:ea typeface="Trebuchet MS"/>
                  <a:cs typeface="Trebuchet MS"/>
                  <a:sym typeface="Trebuchet MS"/>
                </a:rPr>
                <a:t>2010:</a:t>
              </a:r>
              <a:r>
                <a:rPr lang="en-US" sz="1800">
                  <a:solidFill>
                    <a:srgbClr val="FFFFFF"/>
                  </a:solidFill>
                  <a:latin typeface="Trebuchet MS"/>
                  <a:ea typeface="Trebuchet MS"/>
                  <a:cs typeface="Trebuchet MS"/>
                  <a:sym typeface="Trebuchet MS"/>
                </a:rPr>
                <a:t> 5,961</a:t>
              </a:r>
              <a:endParaRPr i="0" sz="1800" u="none"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2017: 5,531</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chemeClr val="accent4"/>
                  </a:solidFill>
                  <a:latin typeface="Trebuchet MS"/>
                  <a:ea typeface="Trebuchet MS"/>
                  <a:cs typeface="Trebuchet MS"/>
                  <a:sym typeface="Trebuchet MS"/>
                </a:rPr>
                <a:t>Change: -7.2%</a:t>
              </a:r>
              <a:endParaRPr sz="1800">
                <a:solidFill>
                  <a:schemeClr val="accent4"/>
                </a:solidFill>
                <a:latin typeface="Trebuchet MS"/>
                <a:ea typeface="Trebuchet MS"/>
                <a:cs typeface="Trebuchet MS"/>
                <a:sym typeface="Trebuchet MS"/>
              </a:endParaRPr>
            </a:p>
          </p:txBody>
        </p:sp>
        <p:sp>
          <p:nvSpPr>
            <p:cNvPr id="1202" name="Google Shape;1202;p209"/>
            <p:cNvSpPr/>
            <p:nvPr/>
          </p:nvSpPr>
          <p:spPr>
            <a:xfrm>
              <a:off x="0" y="1414483"/>
              <a:ext cx="3867300" cy="2082900"/>
            </a:xfrm>
            <a:prstGeom prst="rect">
              <a:avLst/>
            </a:prstGeom>
            <a:solidFill>
              <a:srgbClr val="94C4A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3" name="Google Shape;1203;p209"/>
            <p:cNvSpPr txBox="1"/>
            <p:nvPr/>
          </p:nvSpPr>
          <p:spPr>
            <a:xfrm>
              <a:off x="-213217" y="1518870"/>
              <a:ext cx="4413600" cy="163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u="sng">
                  <a:solidFill>
                    <a:srgbClr val="FFFFFF"/>
                  </a:solidFill>
                  <a:latin typeface="Trebuchet MS"/>
                  <a:ea typeface="Trebuchet MS"/>
                  <a:cs typeface="Trebuchet MS"/>
                  <a:sym typeface="Trebuchet MS"/>
                </a:rPr>
                <a:t>HS </a:t>
              </a:r>
              <a:r>
                <a:rPr i="0" lang="en-US" sz="2000" u="sng" cap="none" strike="noStrike">
                  <a:solidFill>
                    <a:srgbClr val="FFFFFF"/>
                  </a:solidFill>
                  <a:latin typeface="Trebuchet MS"/>
                  <a:ea typeface="Trebuchet MS"/>
                  <a:cs typeface="Trebuchet MS"/>
                  <a:sym typeface="Trebuchet MS"/>
                </a:rPr>
                <a:t>Graduation Rate:</a:t>
              </a:r>
              <a:r>
                <a:rPr baseline="30000" lang="en-US" sz="1800" u="sng">
                  <a:solidFill>
                    <a:srgbClr val="FFFFFF"/>
                  </a:solidFill>
                  <a:latin typeface="Trebuchet MS"/>
                  <a:ea typeface="Trebuchet MS"/>
                  <a:cs typeface="Trebuchet MS"/>
                  <a:sym typeface="Trebuchet MS"/>
                </a:rPr>
                <a:t>[2]</a:t>
              </a:r>
              <a:endParaRPr sz="2400" u="sng">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800">
                  <a:solidFill>
                    <a:schemeClr val="lt1"/>
                  </a:solidFill>
                  <a:latin typeface="Trebuchet MS"/>
                  <a:ea typeface="Trebuchet MS"/>
                  <a:cs typeface="Trebuchet MS"/>
                  <a:sym typeface="Trebuchet MS"/>
                </a:rPr>
                <a:t>2012: 92.8%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FFFFFF"/>
                  </a:solidFill>
                  <a:latin typeface="Trebuchet MS"/>
                  <a:ea typeface="Trebuchet MS"/>
                  <a:cs typeface="Trebuchet MS"/>
                  <a:sym typeface="Trebuchet MS"/>
                </a:rPr>
                <a:t>2017: 90.6</a:t>
              </a:r>
              <a:r>
                <a:rPr i="0" lang="en-US" sz="1800" u="none" cap="none" strike="noStrike">
                  <a:solidFill>
                    <a:srgbClr val="FFFFFF"/>
                  </a:solidFill>
                  <a:latin typeface="Trebuchet MS"/>
                  <a:ea typeface="Trebuchet MS"/>
                  <a:cs typeface="Trebuchet MS"/>
                  <a:sym typeface="Trebuchet MS"/>
                </a:rPr>
                <a:t>%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BF9000"/>
                  </a:solidFill>
                  <a:latin typeface="Trebuchet MS"/>
                  <a:ea typeface="Trebuchet MS"/>
                  <a:cs typeface="Trebuchet MS"/>
                  <a:sym typeface="Trebuchet MS"/>
                </a:rPr>
                <a:t>Change: -2.4%</a:t>
              </a:r>
              <a:endParaRPr sz="1800">
                <a:solidFill>
                  <a:srgbClr val="BF9000"/>
                </a:solidFill>
                <a:latin typeface="Trebuchet MS"/>
                <a:ea typeface="Trebuchet MS"/>
                <a:cs typeface="Trebuchet MS"/>
                <a:sym typeface="Trebuchet MS"/>
              </a:endParaRPr>
            </a:p>
            <a:p>
              <a:pPr indent="0" lvl="0" marL="0" marR="0" rtl="0" algn="ctr">
                <a:spcBef>
                  <a:spcPts val="0"/>
                </a:spcBef>
                <a:spcAft>
                  <a:spcPts val="0"/>
                </a:spcAft>
                <a:buNone/>
              </a:pPr>
              <a:r>
                <a:t/>
              </a:r>
              <a:endParaRPr sz="1800">
                <a:solidFill>
                  <a:srgbClr val="BF9000"/>
                </a:solidFill>
                <a:latin typeface="Trebuchet MS"/>
                <a:ea typeface="Trebuchet MS"/>
                <a:cs typeface="Trebuchet MS"/>
                <a:sym typeface="Trebuchet MS"/>
              </a:endParaRPr>
            </a:p>
          </p:txBody>
        </p:sp>
        <p:sp>
          <p:nvSpPr>
            <p:cNvPr id="1204" name="Google Shape;1204;p209"/>
            <p:cNvSpPr/>
            <p:nvPr/>
          </p:nvSpPr>
          <p:spPr>
            <a:xfrm>
              <a:off x="1398" y="3514174"/>
              <a:ext cx="3867300" cy="3343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5" name="Google Shape;1205;p209"/>
            <p:cNvSpPr txBox="1"/>
            <p:nvPr/>
          </p:nvSpPr>
          <p:spPr>
            <a:xfrm>
              <a:off x="-109119" y="3742081"/>
              <a:ext cx="4205400" cy="2339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US" sz="2400" u="sng">
                  <a:solidFill>
                    <a:schemeClr val="lt1"/>
                  </a:solidFill>
                  <a:latin typeface="Trebuchet MS"/>
                  <a:ea typeface="Trebuchet MS"/>
                  <a:cs typeface="Trebuchet MS"/>
                  <a:sym typeface="Trebuchet MS"/>
                </a:rPr>
                <a:t>Top 5 Employers:</a:t>
              </a:r>
              <a:endParaRPr sz="1800" u="sng">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Alliance Group Rock Tenn</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WalMart</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Ingevity Virginia Corporation</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Covington City School Board</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Garten Trucking, LC</a:t>
              </a:r>
              <a:endParaRPr sz="2200" u="sng">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6" name="Google Shape;1206;p209"/>
            <p:cNvSpPr/>
            <p:nvPr/>
          </p:nvSpPr>
          <p:spPr>
            <a:xfrm>
              <a:off x="3883751" y="4205676"/>
              <a:ext cx="3137700" cy="2655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7" name="Google Shape;1207;p209"/>
            <p:cNvSpPr/>
            <p:nvPr/>
          </p:nvSpPr>
          <p:spPr>
            <a:xfrm>
              <a:off x="7040464" y="4202117"/>
              <a:ext cx="5151600" cy="2655900"/>
            </a:xfrm>
            <a:prstGeom prst="rect">
              <a:avLst/>
            </a:prstGeom>
            <a:solidFill>
              <a:srgbClr val="B6D7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8" name="Google Shape;1208;p209"/>
            <p:cNvSpPr txBox="1"/>
            <p:nvPr/>
          </p:nvSpPr>
          <p:spPr>
            <a:xfrm>
              <a:off x="7808444" y="4430037"/>
              <a:ext cx="3618900" cy="22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2400" u="sng" cap="none" strike="noStrike">
                  <a:solidFill>
                    <a:srgbClr val="FFFFFF"/>
                  </a:solidFill>
                  <a:latin typeface="Trebuchet MS"/>
                  <a:ea typeface="Trebuchet MS"/>
                  <a:cs typeface="Trebuchet MS"/>
                  <a:sym typeface="Trebuchet MS"/>
                </a:rPr>
                <a:t>Median Income:</a:t>
              </a:r>
              <a:r>
                <a:rPr baseline="30000" lang="en-US" sz="1800" u="sng">
                  <a:solidFill>
                    <a:srgbClr val="FFFFFF"/>
                  </a:solidFill>
                  <a:latin typeface="Trebuchet MS"/>
                  <a:ea typeface="Trebuchet MS"/>
                  <a:cs typeface="Trebuchet MS"/>
                  <a:sym typeface="Trebuchet MS"/>
                </a:rPr>
                <a:t>[1]</a:t>
              </a:r>
              <a:endParaRPr sz="2400" u="sng">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2010: $35,277</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2016: $34,703</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BF9000"/>
                  </a:solidFill>
                  <a:latin typeface="Trebuchet MS"/>
                  <a:ea typeface="Trebuchet MS"/>
                  <a:cs typeface="Trebuchet MS"/>
                  <a:sym typeface="Trebuchet MS"/>
                </a:rPr>
                <a:t>Change: -1.6%</a:t>
              </a:r>
              <a:endParaRPr sz="2400">
                <a:solidFill>
                  <a:srgbClr val="BF9000"/>
                </a:solidFill>
                <a:latin typeface="Trebuchet MS"/>
                <a:ea typeface="Trebuchet MS"/>
                <a:cs typeface="Trebuchet MS"/>
                <a:sym typeface="Trebuchet MS"/>
              </a:endParaRPr>
            </a:p>
          </p:txBody>
        </p:sp>
      </p:grpSp>
      <p:sp>
        <p:nvSpPr>
          <p:cNvPr id="1209" name="Google Shape;1209;p209"/>
          <p:cNvSpPr txBox="1"/>
          <p:nvPr/>
        </p:nvSpPr>
        <p:spPr>
          <a:xfrm>
            <a:off x="4629100" y="1170225"/>
            <a:ext cx="2162400" cy="10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rgbClr val="FFFFFF"/>
                </a:solidFill>
                <a:latin typeface="Trebuchet MS"/>
                <a:ea typeface="Trebuchet MS"/>
                <a:cs typeface="Trebuchet MS"/>
                <a:sym typeface="Trebuchet MS"/>
              </a:rPr>
              <a:t>Access to Parks:</a:t>
            </a:r>
            <a:r>
              <a:rPr baseline="30000" lang="en-US" sz="1800" u="sng">
                <a:solidFill>
                  <a:srgbClr val="FFFFFF"/>
                </a:solidFill>
                <a:latin typeface="Trebuchet MS"/>
                <a:ea typeface="Trebuchet MS"/>
                <a:cs typeface="Trebuchet MS"/>
                <a:sym typeface="Trebuchet MS"/>
              </a:rPr>
              <a:t>[5]</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2010: 27.8%</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2015: 73.7%</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1C232"/>
                </a:solidFill>
                <a:latin typeface="Trebuchet MS"/>
                <a:ea typeface="Trebuchet MS"/>
                <a:cs typeface="Trebuchet MS"/>
                <a:sym typeface="Trebuchet MS"/>
              </a:rPr>
              <a:t>Change: +165%</a:t>
            </a:r>
            <a:endParaRPr sz="1800">
              <a:solidFill>
                <a:srgbClr val="F1C232"/>
              </a:solidFill>
              <a:latin typeface="Trebuchet MS"/>
              <a:ea typeface="Trebuchet MS"/>
              <a:cs typeface="Trebuchet MS"/>
              <a:sym typeface="Trebuchet MS"/>
            </a:endParaRPr>
          </a:p>
          <a:p>
            <a:pPr indent="0" lvl="0" marL="0" rtl="0" algn="l">
              <a:spcBef>
                <a:spcPts val="0"/>
              </a:spcBef>
              <a:spcAft>
                <a:spcPts val="0"/>
              </a:spcAft>
              <a:buNone/>
            </a:pPr>
            <a:r>
              <a:rPr lang="en-US" sz="1800">
                <a:solidFill>
                  <a:srgbClr val="FFFFFF"/>
                </a:solidFill>
              </a:rPr>
              <a:t>	</a:t>
            </a:r>
            <a:endParaRPr sz="1800">
              <a:solidFill>
                <a:srgbClr val="FFFFFF"/>
              </a:solidFill>
            </a:endParaRPr>
          </a:p>
          <a:p>
            <a:pPr indent="0" lvl="0" marL="0" rtl="0" algn="l">
              <a:spcBef>
                <a:spcPts val="0"/>
              </a:spcBef>
              <a:spcAft>
                <a:spcPts val="0"/>
              </a:spcAft>
              <a:buNone/>
            </a:pPr>
            <a:r>
              <a:t/>
            </a:r>
            <a:endParaRPr>
              <a:solidFill>
                <a:srgbClr val="FFFFFF"/>
              </a:solidFill>
            </a:endParaRPr>
          </a:p>
        </p:txBody>
      </p:sp>
      <p:sp>
        <p:nvSpPr>
          <p:cNvPr id="1210" name="Google Shape;1210;p209"/>
          <p:cNvSpPr txBox="1"/>
          <p:nvPr/>
        </p:nvSpPr>
        <p:spPr>
          <a:xfrm>
            <a:off x="4629100" y="2620250"/>
            <a:ext cx="2162400" cy="14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Percent designated </a:t>
            </a:r>
            <a:r>
              <a:rPr lang="en-US" sz="1800" u="sng">
                <a:solidFill>
                  <a:srgbClr val="FFFFFF"/>
                </a:solidFill>
                <a:latin typeface="Trebuchet MS"/>
                <a:ea typeface="Trebuchet MS"/>
                <a:cs typeface="Trebuchet MS"/>
                <a:sym typeface="Trebuchet MS"/>
              </a:rPr>
              <a:t>as food insecure:</a:t>
            </a:r>
            <a:r>
              <a:rPr baseline="30000" lang="en-US" sz="1800" u="sng">
                <a:solidFill>
                  <a:srgbClr val="FFFFFF"/>
                </a:solidFill>
                <a:latin typeface="Trebuchet MS"/>
                <a:ea typeface="Trebuchet MS"/>
                <a:cs typeface="Trebuchet MS"/>
                <a:sym typeface="Trebuchet MS"/>
              </a:rPr>
              <a:t>[1]</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2010: 10.94%</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FFFFF"/>
                </a:solidFill>
                <a:latin typeface="Trebuchet MS"/>
                <a:ea typeface="Trebuchet MS"/>
                <a:cs typeface="Trebuchet MS"/>
                <a:sym typeface="Trebuchet MS"/>
              </a:rPr>
              <a:t>2016: 16.8%</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1C232"/>
                </a:solidFill>
                <a:latin typeface="Trebuchet MS"/>
                <a:ea typeface="Trebuchet MS"/>
                <a:cs typeface="Trebuchet MS"/>
                <a:sym typeface="Trebuchet MS"/>
              </a:rPr>
              <a:t>Change: +53.6% </a:t>
            </a:r>
            <a:endParaRPr sz="1600">
              <a:solidFill>
                <a:srgbClr val="F1C232"/>
              </a:solidFill>
              <a:latin typeface="Trebuchet MS"/>
              <a:ea typeface="Trebuchet MS"/>
              <a:cs typeface="Trebuchet MS"/>
              <a:sym typeface="Trebuchet MS"/>
            </a:endParaRPr>
          </a:p>
          <a:p>
            <a:pPr indent="0" lvl="0" marL="0" rtl="0" algn="ctr">
              <a:spcBef>
                <a:spcPts val="0"/>
              </a:spcBef>
              <a:spcAft>
                <a:spcPts val="0"/>
              </a:spcAft>
              <a:buNone/>
            </a:pPr>
            <a:r>
              <a:t/>
            </a:r>
            <a:endParaRPr sz="1700">
              <a:solidFill>
                <a:srgbClr val="F1C232"/>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rgbClr val="FFFFFF"/>
              </a:solidFill>
              <a:latin typeface="Trebuchet MS"/>
              <a:ea typeface="Trebuchet MS"/>
              <a:cs typeface="Trebuchet MS"/>
              <a:sym typeface="Trebuchet MS"/>
            </a:endParaRPr>
          </a:p>
        </p:txBody>
      </p:sp>
      <p:sp>
        <p:nvSpPr>
          <p:cNvPr id="1211" name="Google Shape;1211;p209"/>
          <p:cNvSpPr txBox="1"/>
          <p:nvPr/>
        </p:nvSpPr>
        <p:spPr>
          <a:xfrm>
            <a:off x="1090050" y="6311400"/>
            <a:ext cx="90822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Sources:  [1] American Factfinder; [2] Virginia Department of Education; [3] Community Commons; [4] Virginia Labor Information; [5] </a:t>
            </a:r>
            <a:r>
              <a:rPr lang="en-US" sz="1200">
                <a:solidFill>
                  <a:schemeClr val="dk1"/>
                </a:solidFill>
              </a:rPr>
              <a:t>National Environmental Public Health Tracking Network; and, [6] RWJF County Health Rankings</a:t>
            </a:r>
            <a:endParaRPr sz="1200"/>
          </a:p>
        </p:txBody>
      </p:sp>
      <p:sp>
        <p:nvSpPr>
          <p:cNvPr id="1212" name="Google Shape;1212;p209"/>
          <p:cNvSpPr txBox="1"/>
          <p:nvPr/>
        </p:nvSpPr>
        <p:spPr>
          <a:xfrm>
            <a:off x="4612450" y="4210900"/>
            <a:ext cx="2266800" cy="16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2400" u="sng">
                <a:solidFill>
                  <a:srgbClr val="FFFFFF"/>
                </a:solidFill>
                <a:latin typeface="Trebuchet MS"/>
                <a:ea typeface="Trebuchet MS"/>
                <a:cs typeface="Trebuchet MS"/>
                <a:sym typeface="Trebuchet MS"/>
              </a:rPr>
              <a:t>Obesity Rate:</a:t>
            </a:r>
            <a:r>
              <a:rPr baseline="30000" lang="en-US" sz="1800">
                <a:solidFill>
                  <a:srgbClr val="FFFFFF"/>
                </a:solidFill>
                <a:latin typeface="Trebuchet MS"/>
                <a:ea typeface="Trebuchet MS"/>
                <a:cs typeface="Trebuchet MS"/>
                <a:sym typeface="Trebuchet MS"/>
              </a:rPr>
              <a:t>[6]</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FFFFF"/>
                </a:solidFill>
                <a:latin typeface="Trebuchet MS"/>
                <a:ea typeface="Trebuchet MS"/>
                <a:cs typeface="Trebuchet MS"/>
                <a:sym typeface="Trebuchet MS"/>
              </a:rPr>
              <a:t>2010: 29%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2200">
                <a:solidFill>
                  <a:srgbClr val="FFFFFF"/>
                </a:solidFill>
                <a:latin typeface="Trebuchet MS"/>
                <a:ea typeface="Trebuchet MS"/>
                <a:cs typeface="Trebuchet MS"/>
                <a:sym typeface="Trebuchet MS"/>
              </a:rPr>
              <a:t>2014: 28%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1C232"/>
                </a:solidFill>
                <a:latin typeface="Trebuchet MS"/>
                <a:ea typeface="Trebuchet MS"/>
                <a:cs typeface="Trebuchet MS"/>
                <a:sym typeface="Trebuchet MS"/>
              </a:rPr>
              <a:t>Change: -3.5%</a:t>
            </a:r>
            <a:endParaRPr sz="2200">
              <a:solidFill>
                <a:srgbClr val="F1C232"/>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t/>
            </a:r>
            <a:endParaRPr sz="24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21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Composite Indicators</a:t>
            </a:r>
            <a:endParaRPr sz="3000"/>
          </a:p>
        </p:txBody>
      </p:sp>
      <p:pic>
        <p:nvPicPr>
          <p:cNvPr id="1219" name="Google Shape;1219;p210"/>
          <p:cNvPicPr preferRelativeResize="0"/>
          <p:nvPr/>
        </p:nvPicPr>
        <p:blipFill rotWithShape="1">
          <a:blip r:embed="rId3">
            <a:alphaModFix/>
          </a:blip>
          <a:srcRect b="0" l="0" r="0" t="2467"/>
          <a:stretch/>
        </p:blipFill>
        <p:spPr>
          <a:xfrm>
            <a:off x="9654975" y="1434545"/>
            <a:ext cx="1620249" cy="1175725"/>
          </a:xfrm>
          <a:prstGeom prst="rect">
            <a:avLst/>
          </a:prstGeom>
          <a:noFill/>
          <a:ln>
            <a:noFill/>
          </a:ln>
        </p:spPr>
      </p:pic>
      <p:pic>
        <p:nvPicPr>
          <p:cNvPr id="1220" name="Google Shape;1220;p210"/>
          <p:cNvPicPr preferRelativeResize="0"/>
          <p:nvPr/>
        </p:nvPicPr>
        <p:blipFill>
          <a:blip r:embed="rId4">
            <a:alphaModFix/>
          </a:blip>
          <a:stretch>
            <a:fillRect/>
          </a:stretch>
        </p:blipFill>
        <p:spPr>
          <a:xfrm>
            <a:off x="9654975" y="3022725"/>
            <a:ext cx="1620250" cy="1228777"/>
          </a:xfrm>
          <a:prstGeom prst="rect">
            <a:avLst/>
          </a:prstGeom>
          <a:noFill/>
          <a:ln>
            <a:noFill/>
          </a:ln>
        </p:spPr>
      </p:pic>
      <p:pic>
        <p:nvPicPr>
          <p:cNvPr id="1221" name="Google Shape;1221;p210"/>
          <p:cNvPicPr preferRelativeResize="0"/>
          <p:nvPr/>
        </p:nvPicPr>
        <p:blipFill>
          <a:blip r:embed="rId5">
            <a:alphaModFix/>
          </a:blip>
          <a:stretch>
            <a:fillRect/>
          </a:stretch>
        </p:blipFill>
        <p:spPr>
          <a:xfrm>
            <a:off x="830725" y="1872999"/>
            <a:ext cx="4842075" cy="3690775"/>
          </a:xfrm>
          <a:prstGeom prst="rect">
            <a:avLst/>
          </a:prstGeom>
          <a:noFill/>
          <a:ln>
            <a:noFill/>
          </a:ln>
        </p:spPr>
      </p:pic>
      <p:pic>
        <p:nvPicPr>
          <p:cNvPr id="1222" name="Google Shape;1222;p210"/>
          <p:cNvPicPr preferRelativeResize="0"/>
          <p:nvPr/>
        </p:nvPicPr>
        <p:blipFill>
          <a:blip r:embed="rId6">
            <a:alphaModFix/>
          </a:blip>
          <a:stretch>
            <a:fillRect/>
          </a:stretch>
        </p:blipFill>
        <p:spPr>
          <a:xfrm>
            <a:off x="9654975" y="4663950"/>
            <a:ext cx="1620250" cy="1239177"/>
          </a:xfrm>
          <a:prstGeom prst="rect">
            <a:avLst/>
          </a:prstGeom>
          <a:noFill/>
          <a:ln>
            <a:noFill/>
          </a:ln>
        </p:spPr>
      </p:pic>
      <p:sp>
        <p:nvSpPr>
          <p:cNvPr id="1223" name="Google Shape;1223;p210"/>
          <p:cNvSpPr txBox="1"/>
          <p:nvPr/>
        </p:nvSpPr>
        <p:spPr>
          <a:xfrm>
            <a:off x="3339050" y="1160738"/>
            <a:ext cx="39744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chemeClr val="dk2"/>
                </a:solidFill>
              </a:rPr>
              <a:t>Economic Development</a:t>
            </a:r>
            <a:endParaRPr sz="2600">
              <a:solidFill>
                <a:schemeClr val="dk2"/>
              </a:solidFill>
            </a:endParaRPr>
          </a:p>
        </p:txBody>
      </p:sp>
      <p:sp>
        <p:nvSpPr>
          <p:cNvPr id="1224" name="Google Shape;1224;p210"/>
          <p:cNvSpPr txBox="1"/>
          <p:nvPr/>
        </p:nvSpPr>
        <p:spPr>
          <a:xfrm>
            <a:off x="9054425" y="1022100"/>
            <a:ext cx="26286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2"/>
                </a:solidFill>
              </a:rPr>
              <a:t>Natural Assets</a:t>
            </a:r>
            <a:endParaRPr sz="2000">
              <a:solidFill>
                <a:schemeClr val="dk2"/>
              </a:solidFill>
            </a:endParaRPr>
          </a:p>
        </p:txBody>
      </p:sp>
      <p:sp>
        <p:nvSpPr>
          <p:cNvPr id="1225" name="Google Shape;1225;p210"/>
          <p:cNvSpPr txBox="1"/>
          <p:nvPr/>
        </p:nvSpPr>
        <p:spPr>
          <a:xfrm>
            <a:off x="9150800" y="4251488"/>
            <a:ext cx="26286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2"/>
                </a:solidFill>
              </a:rPr>
              <a:t>Healthy Roanoke</a:t>
            </a:r>
            <a:endParaRPr sz="2000">
              <a:solidFill>
                <a:schemeClr val="dk2"/>
              </a:solidFill>
            </a:endParaRPr>
          </a:p>
        </p:txBody>
      </p:sp>
      <p:sp>
        <p:nvSpPr>
          <p:cNvPr id="1226" name="Google Shape;1226;p210"/>
          <p:cNvSpPr txBox="1"/>
          <p:nvPr/>
        </p:nvSpPr>
        <p:spPr>
          <a:xfrm>
            <a:off x="8742725" y="2610275"/>
            <a:ext cx="32520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2"/>
                </a:solidFill>
              </a:rPr>
              <a:t>Workforce Development</a:t>
            </a:r>
            <a:endParaRPr sz="2000">
              <a:solidFill>
                <a:schemeClr val="dk2"/>
              </a:solidFill>
            </a:endParaRPr>
          </a:p>
        </p:txBody>
      </p:sp>
      <p:graphicFrame>
        <p:nvGraphicFramePr>
          <p:cNvPr id="1227" name="Google Shape;1227;p210"/>
          <p:cNvGraphicFramePr/>
          <p:nvPr/>
        </p:nvGraphicFramePr>
        <p:xfrm>
          <a:off x="5779525" y="2285813"/>
          <a:ext cx="3000000" cy="3000000"/>
        </p:xfrm>
        <a:graphic>
          <a:graphicData uri="http://schemas.openxmlformats.org/drawingml/2006/table">
            <a:tbl>
              <a:tblPr>
                <a:noFill/>
                <a:tableStyleId>{AD742C77-DA78-484A-BD97-E22ACDB3CC9B}</a:tableStyleId>
              </a:tblPr>
              <a:tblGrid>
                <a:gridCol w="1634175"/>
                <a:gridCol w="1446000"/>
              </a:tblGrid>
              <a:tr h="573425">
                <a:tc>
                  <a:txBody>
                    <a:bodyPr>
                      <a:noAutofit/>
                    </a:bodyPr>
                    <a:lstStyle/>
                    <a:p>
                      <a:pPr indent="0" lvl="0" marL="0" rtl="0" algn="ctr">
                        <a:lnSpc>
                          <a:spcPct val="115000"/>
                        </a:lnSpc>
                        <a:spcBef>
                          <a:spcPts val="0"/>
                        </a:spcBef>
                        <a:spcAft>
                          <a:spcPts val="0"/>
                        </a:spcAft>
                        <a:buNone/>
                      </a:pPr>
                      <a:r>
                        <a:rPr b="1" lang="en-US">
                          <a:solidFill>
                            <a:srgbClr val="F1C232"/>
                          </a:solidFill>
                        </a:rPr>
                        <a:t>County</a:t>
                      </a:r>
                      <a:endParaRPr b="1">
                        <a:solidFill>
                          <a:srgbClr val="F1C232"/>
                        </a:solidFill>
                      </a:endParaRPr>
                    </a:p>
                  </a:txBody>
                  <a:tcPr marT="19050" marB="19050" marR="28575" marL="28575" anchor="ctr">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solidFill>
                      <a:srgbClr val="44546A"/>
                    </a:solidFill>
                  </a:tcPr>
                </a:tc>
                <a:tc>
                  <a:txBody>
                    <a:bodyPr>
                      <a:noAutofit/>
                    </a:bodyPr>
                    <a:lstStyle/>
                    <a:p>
                      <a:pPr indent="0" lvl="0" marL="0" rtl="0" algn="ctr">
                        <a:lnSpc>
                          <a:spcPct val="115000"/>
                        </a:lnSpc>
                        <a:spcBef>
                          <a:spcPts val="0"/>
                        </a:spcBef>
                        <a:spcAft>
                          <a:spcPts val="0"/>
                        </a:spcAft>
                        <a:buNone/>
                      </a:pPr>
                      <a:r>
                        <a:rPr b="1" lang="en-US">
                          <a:solidFill>
                            <a:srgbClr val="F1C232"/>
                          </a:solidFill>
                        </a:rPr>
                        <a:t>Composite Indicator Rank</a:t>
                      </a:r>
                      <a:endParaRPr b="1">
                        <a:solidFill>
                          <a:srgbClr val="F1C232"/>
                        </a:solidFill>
                      </a:endParaRPr>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solidFill>
                      <a:srgbClr val="44546A"/>
                    </a:solidFill>
                  </a:tcPr>
                </a:tc>
              </a:tr>
              <a:tr h="283150">
                <a:tc>
                  <a:txBody>
                    <a:bodyPr>
                      <a:noAutofit/>
                    </a:bodyPr>
                    <a:lstStyle/>
                    <a:p>
                      <a:pPr indent="0" lvl="0" marL="0" rtl="0" algn="ctr">
                        <a:lnSpc>
                          <a:spcPct val="115000"/>
                        </a:lnSpc>
                        <a:spcBef>
                          <a:spcPts val="0"/>
                        </a:spcBef>
                        <a:spcAft>
                          <a:spcPts val="0"/>
                        </a:spcAft>
                        <a:buNone/>
                      </a:pPr>
                      <a:r>
                        <a:rPr b="1" lang="en-US"/>
                        <a:t>Botetourt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1</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Roanoke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2</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Franklin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3</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Salem City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4</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91475">
                <a:tc>
                  <a:txBody>
                    <a:bodyPr>
                      <a:noAutofit/>
                    </a:bodyPr>
                    <a:lstStyle/>
                    <a:p>
                      <a:pPr indent="0" lvl="0" marL="0" rtl="0" algn="ctr">
                        <a:lnSpc>
                          <a:spcPct val="115000"/>
                        </a:lnSpc>
                        <a:spcBef>
                          <a:spcPts val="0"/>
                        </a:spcBef>
                        <a:spcAft>
                          <a:spcPts val="0"/>
                        </a:spcAft>
                        <a:buNone/>
                      </a:pPr>
                      <a:r>
                        <a:rPr b="1" lang="en-US"/>
                        <a:t>Alleghany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5</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Craig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6</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74400">
                <a:tc>
                  <a:txBody>
                    <a:bodyPr>
                      <a:noAutofit/>
                    </a:bodyPr>
                    <a:lstStyle/>
                    <a:p>
                      <a:pPr indent="0" lvl="0" marL="0" rtl="0" algn="ctr">
                        <a:lnSpc>
                          <a:spcPct val="115000"/>
                        </a:lnSpc>
                        <a:spcBef>
                          <a:spcPts val="0"/>
                        </a:spcBef>
                        <a:spcAft>
                          <a:spcPts val="0"/>
                        </a:spcAft>
                        <a:buNone/>
                      </a:pPr>
                      <a:r>
                        <a:rPr b="1" lang="en-US"/>
                        <a:t>Roanoke City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7</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Covington City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8</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211"/>
          <p:cNvSpPr txBox="1"/>
          <p:nvPr>
            <p:ph type="title"/>
          </p:nvPr>
        </p:nvSpPr>
        <p:spPr>
          <a:xfrm>
            <a:off x="839788" y="1"/>
            <a:ext cx="10515600" cy="10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44546A"/>
                </a:solidFill>
              </a:rPr>
              <a:t>Next Steps - </a:t>
            </a:r>
            <a:r>
              <a:rPr lang="en-US" sz="3000">
                <a:solidFill>
                  <a:schemeClr val="dk1"/>
                </a:solidFill>
              </a:rPr>
              <a:t>Focus on Workforce Development </a:t>
            </a:r>
            <a:endParaRPr sz="3000"/>
          </a:p>
        </p:txBody>
      </p:sp>
      <p:sp>
        <p:nvSpPr>
          <p:cNvPr id="1234" name="Google Shape;1234;p211"/>
          <p:cNvSpPr txBox="1"/>
          <p:nvPr>
            <p:ph idx="1" type="body"/>
          </p:nvPr>
        </p:nvSpPr>
        <p:spPr>
          <a:xfrm>
            <a:off x="839788" y="1286155"/>
            <a:ext cx="5157900" cy="4794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en-US"/>
              <a:t>Topics</a:t>
            </a:r>
            <a:endParaRPr/>
          </a:p>
        </p:txBody>
      </p:sp>
      <p:sp>
        <p:nvSpPr>
          <p:cNvPr id="1235" name="Google Shape;1235;p211"/>
          <p:cNvSpPr txBox="1"/>
          <p:nvPr>
            <p:ph idx="2" type="body"/>
          </p:nvPr>
        </p:nvSpPr>
        <p:spPr>
          <a:xfrm>
            <a:off x="559425" y="1862250"/>
            <a:ext cx="5157900" cy="47709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Clr>
                <a:srgbClr val="4A86E8"/>
              </a:buClr>
              <a:buSzPts val="2200"/>
              <a:buChar char="•"/>
            </a:pPr>
            <a:r>
              <a:rPr b="1" lang="en-US" sz="2200">
                <a:solidFill>
                  <a:srgbClr val="4A86E8"/>
                </a:solidFill>
              </a:rPr>
              <a:t>Increasing attractiveness of RVAR</a:t>
            </a:r>
            <a:endParaRPr b="1" sz="2200">
              <a:solidFill>
                <a:srgbClr val="4A86E8"/>
              </a:solidFill>
            </a:endParaRPr>
          </a:p>
          <a:p>
            <a:pPr indent="-368300" lvl="1" marL="914400" rtl="0" algn="l">
              <a:spcBef>
                <a:spcPts val="0"/>
              </a:spcBef>
              <a:spcAft>
                <a:spcPts val="0"/>
              </a:spcAft>
              <a:buClr>
                <a:srgbClr val="4A86E8"/>
              </a:buClr>
              <a:buSzPts val="2200"/>
              <a:buChar char="•"/>
            </a:pPr>
            <a:r>
              <a:rPr lang="en-US" sz="2200">
                <a:solidFill>
                  <a:srgbClr val="4A86E8"/>
                </a:solidFill>
              </a:rPr>
              <a:t>Attracting people currently not in labor force, e.g. early retirees, those who have used drugs, prisoner re-entry, recent university graduates Match or mismatch of job skills to job vacancies</a:t>
            </a:r>
            <a:endParaRPr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Improving job supply and demand match</a:t>
            </a:r>
            <a:endParaRPr b="1"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Providing Transportation options</a:t>
            </a:r>
            <a:endParaRPr b="1"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Improving Housing quality</a:t>
            </a:r>
            <a:endParaRPr b="1"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Other</a:t>
            </a:r>
            <a:endParaRPr b="1" sz="2200">
              <a:solidFill>
                <a:srgbClr val="4A86E8"/>
              </a:solidFill>
            </a:endParaRPr>
          </a:p>
          <a:p>
            <a:pPr indent="-50800" lvl="0" marL="228600" rtl="0" algn="l">
              <a:spcBef>
                <a:spcPts val="1000"/>
              </a:spcBef>
              <a:spcAft>
                <a:spcPts val="0"/>
              </a:spcAft>
              <a:buNone/>
            </a:pPr>
            <a:r>
              <a:t/>
            </a:r>
            <a:endParaRPr sz="2200"/>
          </a:p>
        </p:txBody>
      </p:sp>
      <p:sp>
        <p:nvSpPr>
          <p:cNvPr id="1236" name="Google Shape;1236;p211"/>
          <p:cNvSpPr txBox="1"/>
          <p:nvPr>
            <p:ph idx="3" type="body"/>
          </p:nvPr>
        </p:nvSpPr>
        <p:spPr>
          <a:xfrm>
            <a:off x="6056175" y="1286155"/>
            <a:ext cx="5183100" cy="4794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en-US"/>
              <a:t>Next Steps</a:t>
            </a:r>
            <a:endParaRPr/>
          </a:p>
        </p:txBody>
      </p:sp>
      <p:sp>
        <p:nvSpPr>
          <p:cNvPr id="1237" name="Google Shape;1237;p211"/>
          <p:cNvSpPr txBox="1"/>
          <p:nvPr>
            <p:ph idx="4" type="body"/>
          </p:nvPr>
        </p:nvSpPr>
        <p:spPr>
          <a:xfrm>
            <a:off x="6172200" y="1862253"/>
            <a:ext cx="5183100" cy="4327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200">
                <a:solidFill>
                  <a:schemeClr val="accent6"/>
                </a:solidFill>
              </a:rPr>
              <a:t>Literature &amp; report review</a:t>
            </a:r>
            <a:endParaRPr sz="2200">
              <a:solidFill>
                <a:schemeClr val="accent6"/>
              </a:solidFill>
            </a:endParaRPr>
          </a:p>
          <a:p>
            <a:pPr indent="0" lvl="0" marL="0" rtl="0" algn="l">
              <a:spcBef>
                <a:spcPts val="1000"/>
              </a:spcBef>
              <a:spcAft>
                <a:spcPts val="0"/>
              </a:spcAft>
              <a:buNone/>
            </a:pPr>
            <a:r>
              <a:rPr lang="en-US" sz="2200">
                <a:solidFill>
                  <a:schemeClr val="accent6"/>
                </a:solidFill>
              </a:rPr>
              <a:t>Data discovery</a:t>
            </a:r>
            <a:endParaRPr sz="2200">
              <a:solidFill>
                <a:schemeClr val="accent6"/>
              </a:solidFill>
            </a:endParaRPr>
          </a:p>
          <a:p>
            <a:pPr indent="0" lvl="0" marL="0" rtl="0" algn="l">
              <a:spcBef>
                <a:spcPts val="1000"/>
              </a:spcBef>
              <a:spcAft>
                <a:spcPts val="0"/>
              </a:spcAft>
              <a:buNone/>
            </a:pPr>
            <a:r>
              <a:rPr lang="en-US" sz="2200">
                <a:solidFill>
                  <a:schemeClr val="accent6"/>
                </a:solidFill>
              </a:rPr>
              <a:t>Accessing GIS shapefiles</a:t>
            </a:r>
            <a:endParaRPr sz="2200">
              <a:solidFill>
                <a:schemeClr val="accent6"/>
              </a:solidFill>
            </a:endParaRPr>
          </a:p>
          <a:p>
            <a:pPr indent="0" lvl="0" marL="0" rtl="0" algn="l">
              <a:spcBef>
                <a:spcPts val="1000"/>
              </a:spcBef>
              <a:spcAft>
                <a:spcPts val="0"/>
              </a:spcAft>
              <a:buNone/>
            </a:pPr>
            <a:r>
              <a:rPr lang="en-US" sz="2200">
                <a:solidFill>
                  <a:schemeClr val="accent6"/>
                </a:solidFill>
              </a:rPr>
              <a:t>Geocoding locations of businesses and transportation routes</a:t>
            </a:r>
            <a:endParaRPr sz="2200">
              <a:solidFill>
                <a:schemeClr val="accent6"/>
              </a:solidFill>
            </a:endParaRPr>
          </a:p>
          <a:p>
            <a:pPr indent="0" lvl="0" marL="0" rtl="0" algn="l">
              <a:spcBef>
                <a:spcPts val="1000"/>
              </a:spcBef>
              <a:spcAft>
                <a:spcPts val="0"/>
              </a:spcAft>
              <a:buNone/>
            </a:pPr>
            <a:r>
              <a:rPr lang="en-US" sz="2200">
                <a:solidFill>
                  <a:schemeClr val="accent6"/>
                </a:solidFill>
              </a:rPr>
              <a:t>Creating synthetic ACS data</a:t>
            </a:r>
            <a:endParaRPr sz="2200">
              <a:solidFill>
                <a:schemeClr val="accent6"/>
              </a:solidFill>
            </a:endParaRPr>
          </a:p>
          <a:p>
            <a:pPr indent="0" lvl="0" marL="0" rtl="0" algn="l">
              <a:spcBef>
                <a:spcPts val="1000"/>
              </a:spcBef>
              <a:spcAft>
                <a:spcPts val="0"/>
              </a:spcAft>
              <a:buNone/>
            </a:pPr>
            <a:r>
              <a:rPr lang="en-US" sz="2200">
                <a:solidFill>
                  <a:schemeClr val="accent6"/>
                </a:solidFill>
              </a:rPr>
              <a:t>Describing issues through the data</a:t>
            </a:r>
            <a:endParaRPr sz="2200">
              <a:solidFill>
                <a:schemeClr val="accent6"/>
              </a:solidFill>
            </a:endParaRPr>
          </a:p>
          <a:p>
            <a:pPr indent="0" lvl="0" marL="0" rtl="0" algn="l">
              <a:spcBef>
                <a:spcPts val="1000"/>
              </a:spcBef>
              <a:spcAft>
                <a:spcPts val="0"/>
              </a:spcAft>
              <a:buNone/>
            </a:pPr>
            <a:r>
              <a:rPr lang="en-US" sz="2200">
                <a:solidFill>
                  <a:schemeClr val="accent6"/>
                </a:solidFill>
              </a:rPr>
              <a:t>Creating indicators by neighborhoods, e.g. attractiveness, job match, other</a:t>
            </a:r>
            <a:endParaRPr sz="2200">
              <a:solidFill>
                <a:schemeClr val="accent6"/>
              </a:solidFill>
            </a:endParaRPr>
          </a:p>
          <a:p>
            <a:pPr indent="-50800" lvl="0" marL="228600" rtl="0" algn="l">
              <a:spcBef>
                <a:spcPts val="1000"/>
              </a:spcBef>
              <a:spcAft>
                <a:spcPts val="0"/>
              </a:spcAft>
              <a:buNone/>
            </a:pPr>
            <a:r>
              <a:t/>
            </a:r>
            <a:endParaRPr sz="2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212"/>
          <p:cNvSpPr txBox="1"/>
          <p:nvPr/>
        </p:nvSpPr>
        <p:spPr>
          <a:xfrm>
            <a:off x="8947875" y="1100275"/>
            <a:ext cx="2756700" cy="21273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Community Characteristics (HH):</a:t>
            </a:r>
            <a:endParaRPr b="1" sz="1800" u="sng">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Park Access (EPH/CDC)</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Walkability Score (Search web)</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Housing Age (ACS)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Housing Affordability </a:t>
            </a:r>
            <a:endParaRPr>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US">
                <a:solidFill>
                  <a:schemeClr val="dk1"/>
                </a:solidFill>
                <a:latin typeface="Calibri"/>
                <a:ea typeface="Calibri"/>
                <a:cs typeface="Calibri"/>
                <a:sym typeface="Calibri"/>
              </a:rPr>
              <a:t>rented vs owned</a:t>
            </a:r>
            <a:r>
              <a:rPr lang="en-US" sz="1200">
                <a:solidFill>
                  <a:schemeClr val="dk1"/>
                </a:solidFill>
                <a:latin typeface="Calibri"/>
                <a:ea typeface="Calibri"/>
                <a:cs typeface="Calibri"/>
                <a:sym typeface="Calibri"/>
              </a:rPr>
              <a:t> (ACS)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a:solidFill>
                  <a:schemeClr val="dk1"/>
                </a:solidFill>
                <a:latin typeface="Calibri"/>
                <a:ea typeface="Calibri"/>
                <a:cs typeface="Calibri"/>
                <a:sym typeface="Calibri"/>
              </a:rPr>
              <a:t>Cultural Base (Web Search)</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243" name="Google Shape;1243;p212"/>
          <p:cNvCxnSpPr>
            <a:stCxn id="1244" idx="3"/>
            <a:endCxn id="1245" idx="1"/>
          </p:cNvCxnSpPr>
          <p:nvPr/>
        </p:nvCxnSpPr>
        <p:spPr>
          <a:xfrm>
            <a:off x="4075875" y="2005925"/>
            <a:ext cx="808200" cy="65400"/>
          </a:xfrm>
          <a:prstGeom prst="straightConnector1">
            <a:avLst/>
          </a:prstGeom>
          <a:noFill/>
          <a:ln cap="flat" cmpd="sng" w="38100">
            <a:solidFill>
              <a:srgbClr val="000000"/>
            </a:solidFill>
            <a:prstDash val="solid"/>
            <a:round/>
            <a:headEnd len="med" w="med" type="none"/>
            <a:tailEnd len="med" w="med" type="triangle"/>
          </a:ln>
        </p:spPr>
      </p:cxnSp>
      <p:cxnSp>
        <p:nvCxnSpPr>
          <p:cNvPr id="1246" name="Google Shape;1246;p212"/>
          <p:cNvCxnSpPr>
            <a:stCxn id="1247" idx="3"/>
            <a:endCxn id="1248" idx="5"/>
          </p:cNvCxnSpPr>
          <p:nvPr/>
        </p:nvCxnSpPr>
        <p:spPr>
          <a:xfrm flipH="1" rot="10800000">
            <a:off x="4121925" y="5477802"/>
            <a:ext cx="959700" cy="309000"/>
          </a:xfrm>
          <a:prstGeom prst="straightConnector1">
            <a:avLst/>
          </a:prstGeom>
          <a:noFill/>
          <a:ln cap="flat" cmpd="sng" w="38100">
            <a:solidFill>
              <a:srgbClr val="000000"/>
            </a:solidFill>
            <a:prstDash val="solid"/>
            <a:round/>
            <a:headEnd len="med" w="med" type="none"/>
            <a:tailEnd len="med" w="med" type="triangle"/>
          </a:ln>
        </p:spPr>
      </p:cxnSp>
      <p:cxnSp>
        <p:nvCxnSpPr>
          <p:cNvPr id="1249" name="Google Shape;1249;p212"/>
          <p:cNvCxnSpPr>
            <a:stCxn id="1250" idx="1"/>
            <a:endCxn id="1251" idx="0"/>
          </p:cNvCxnSpPr>
          <p:nvPr/>
        </p:nvCxnSpPr>
        <p:spPr>
          <a:xfrm flipH="1">
            <a:off x="8234475" y="4459450"/>
            <a:ext cx="713400" cy="470100"/>
          </a:xfrm>
          <a:prstGeom prst="straightConnector1">
            <a:avLst/>
          </a:prstGeom>
          <a:noFill/>
          <a:ln cap="flat" cmpd="sng" w="38100">
            <a:solidFill>
              <a:srgbClr val="000000"/>
            </a:solidFill>
            <a:prstDash val="solid"/>
            <a:round/>
            <a:headEnd len="med" w="med" type="none"/>
            <a:tailEnd len="med" w="med" type="triangle"/>
          </a:ln>
        </p:spPr>
      </p:cxnSp>
      <p:cxnSp>
        <p:nvCxnSpPr>
          <p:cNvPr id="1252" name="Google Shape;1252;p212"/>
          <p:cNvCxnSpPr>
            <a:stCxn id="1242" idx="1"/>
            <a:endCxn id="1253" idx="7"/>
          </p:cNvCxnSpPr>
          <p:nvPr/>
        </p:nvCxnSpPr>
        <p:spPr>
          <a:xfrm flipH="1">
            <a:off x="7654875" y="2163925"/>
            <a:ext cx="1293000" cy="5931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254" name="Google Shape;1254;p212"/>
          <p:cNvSpPr txBox="1"/>
          <p:nvPr/>
        </p:nvSpPr>
        <p:spPr>
          <a:xfrm>
            <a:off x="7788150" y="5638650"/>
            <a:ext cx="382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rPr>
              <a:t>Roanoke Valley-Alleghany Region (RV-AR)</a:t>
            </a:r>
            <a:endParaRPr sz="2400">
              <a:solidFill>
                <a:srgbClr val="0000FF"/>
              </a:solidFill>
            </a:endParaRPr>
          </a:p>
        </p:txBody>
      </p:sp>
      <p:grpSp>
        <p:nvGrpSpPr>
          <p:cNvPr id="1255" name="Google Shape;1255;p212"/>
          <p:cNvGrpSpPr/>
          <p:nvPr/>
        </p:nvGrpSpPr>
        <p:grpSpPr>
          <a:xfrm>
            <a:off x="4200310" y="1404807"/>
            <a:ext cx="4669200" cy="4551600"/>
            <a:chOff x="3894735" y="1379682"/>
            <a:chExt cx="4669200" cy="4551600"/>
          </a:xfrm>
        </p:grpSpPr>
        <p:sp>
          <p:nvSpPr>
            <p:cNvPr id="1245" name="Google Shape;1245;p212"/>
            <p:cNvSpPr/>
            <p:nvPr/>
          </p:nvSpPr>
          <p:spPr>
            <a:xfrm>
              <a:off x="3894735" y="1379682"/>
              <a:ext cx="4669200" cy="4551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6" name="Google Shape;1256;p212"/>
            <p:cNvSpPr/>
            <p:nvPr/>
          </p:nvSpPr>
          <p:spPr>
            <a:xfrm>
              <a:off x="5466842" y="1444101"/>
              <a:ext cx="16227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2"/>
                  </a:solidFill>
                  <a:latin typeface="Calibri"/>
                  <a:ea typeface="Calibri"/>
                  <a:cs typeface="Calibri"/>
                  <a:sym typeface="Calibri"/>
                </a:rPr>
                <a:t>RV-AR</a:t>
              </a:r>
              <a:endParaRPr sz="1800"/>
            </a:p>
          </p:txBody>
        </p:sp>
      </p:grpSp>
      <p:grpSp>
        <p:nvGrpSpPr>
          <p:cNvPr id="1257" name="Google Shape;1257;p212"/>
          <p:cNvGrpSpPr/>
          <p:nvPr/>
        </p:nvGrpSpPr>
        <p:grpSpPr>
          <a:xfrm>
            <a:off x="4587932" y="1840651"/>
            <a:ext cx="3942000" cy="3775200"/>
            <a:chOff x="4282357" y="1815526"/>
            <a:chExt cx="3942000" cy="3775200"/>
          </a:xfrm>
        </p:grpSpPr>
        <p:sp>
          <p:nvSpPr>
            <p:cNvPr id="1258" name="Google Shape;1258;p212"/>
            <p:cNvSpPr/>
            <p:nvPr/>
          </p:nvSpPr>
          <p:spPr>
            <a:xfrm>
              <a:off x="4282357" y="1815526"/>
              <a:ext cx="3942000" cy="3775200"/>
            </a:xfrm>
            <a:prstGeom prst="ellipse">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2"/>
                  </a:solidFill>
                  <a:latin typeface="Calibri"/>
                  <a:ea typeface="Calibri"/>
                  <a:cs typeface="Calibri"/>
                  <a:sym typeface="Calibri"/>
                </a:rPr>
                <a:t>RV-ARC</a:t>
              </a:r>
              <a:endParaRPr/>
            </a:p>
          </p:txBody>
        </p:sp>
        <p:sp>
          <p:nvSpPr>
            <p:cNvPr id="1259" name="Google Shape;1259;p212"/>
            <p:cNvSpPr/>
            <p:nvPr/>
          </p:nvSpPr>
          <p:spPr>
            <a:xfrm>
              <a:off x="5069861" y="1928638"/>
              <a:ext cx="2340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Cities and Counties</a:t>
              </a:r>
              <a:endParaRPr b="1" sz="1800"/>
            </a:p>
          </p:txBody>
        </p:sp>
      </p:grpSp>
      <p:grpSp>
        <p:nvGrpSpPr>
          <p:cNvPr id="1260" name="Google Shape;1260;p212"/>
          <p:cNvGrpSpPr/>
          <p:nvPr/>
        </p:nvGrpSpPr>
        <p:grpSpPr>
          <a:xfrm>
            <a:off x="5069229" y="2316033"/>
            <a:ext cx="3029100" cy="3011100"/>
            <a:chOff x="4763654" y="2290908"/>
            <a:chExt cx="3029100" cy="3011100"/>
          </a:xfrm>
        </p:grpSpPr>
        <p:sp>
          <p:nvSpPr>
            <p:cNvPr id="1253" name="Google Shape;1253;p212"/>
            <p:cNvSpPr/>
            <p:nvPr/>
          </p:nvSpPr>
          <p:spPr>
            <a:xfrm>
              <a:off x="4763654" y="2290908"/>
              <a:ext cx="3029100" cy="3011100"/>
            </a:xfrm>
            <a:prstGeom prst="ellipse">
              <a:avLst/>
            </a:prstGeom>
            <a:solidFill>
              <a:srgbClr val="54813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1" name="Google Shape;1261;p212"/>
            <p:cNvSpPr/>
            <p:nvPr/>
          </p:nvSpPr>
          <p:spPr>
            <a:xfrm>
              <a:off x="5595103" y="2472836"/>
              <a:ext cx="1366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2"/>
                  </a:solidFill>
                  <a:latin typeface="Calibri"/>
                  <a:ea typeface="Calibri"/>
                  <a:cs typeface="Calibri"/>
                  <a:sym typeface="Calibri"/>
                </a:rPr>
                <a:t>Households</a:t>
              </a:r>
              <a:endParaRPr sz="1800"/>
            </a:p>
          </p:txBody>
        </p:sp>
      </p:grpSp>
      <p:sp>
        <p:nvSpPr>
          <p:cNvPr id="1262" name="Google Shape;1262;p212"/>
          <p:cNvSpPr txBox="1"/>
          <p:nvPr/>
        </p:nvSpPr>
        <p:spPr>
          <a:xfrm>
            <a:off x="4646856" y="356254"/>
            <a:ext cx="3776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C00000"/>
                </a:solidFill>
                <a:latin typeface="Calibri"/>
                <a:ea typeface="Calibri"/>
                <a:cs typeface="Calibri"/>
                <a:sym typeface="Calibri"/>
              </a:rPr>
              <a:t>REGIONAL ATTRACTIVENESS</a:t>
            </a:r>
            <a:endParaRPr/>
          </a:p>
        </p:txBody>
      </p:sp>
      <p:sp>
        <p:nvSpPr>
          <p:cNvPr id="1263" name="Google Shape;1263;p212"/>
          <p:cNvSpPr txBox="1"/>
          <p:nvPr/>
        </p:nvSpPr>
        <p:spPr>
          <a:xfrm>
            <a:off x="1651577" y="402471"/>
            <a:ext cx="2150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Internal Labor Force</a:t>
            </a:r>
            <a:endParaRPr b="1"/>
          </a:p>
        </p:txBody>
      </p:sp>
      <p:sp>
        <p:nvSpPr>
          <p:cNvPr id="1264" name="Google Shape;1264;p212"/>
          <p:cNvSpPr txBox="1"/>
          <p:nvPr/>
        </p:nvSpPr>
        <p:spPr>
          <a:xfrm>
            <a:off x="9046825" y="389250"/>
            <a:ext cx="234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External Labor Force</a:t>
            </a:r>
            <a:endParaRPr b="1"/>
          </a:p>
        </p:txBody>
      </p:sp>
      <p:cxnSp>
        <p:nvCxnSpPr>
          <p:cNvPr id="1265" name="Google Shape;1265;p212"/>
          <p:cNvCxnSpPr>
            <a:stCxn id="1263" idx="3"/>
            <a:endCxn id="1262" idx="1"/>
          </p:cNvCxnSpPr>
          <p:nvPr/>
        </p:nvCxnSpPr>
        <p:spPr>
          <a:xfrm>
            <a:off x="3801677" y="587121"/>
            <a:ext cx="845100" cy="0"/>
          </a:xfrm>
          <a:prstGeom prst="straightConnector1">
            <a:avLst/>
          </a:prstGeom>
          <a:noFill/>
          <a:ln cap="flat" cmpd="sng" w="57150">
            <a:solidFill>
              <a:schemeClr val="dk1"/>
            </a:solidFill>
            <a:prstDash val="solid"/>
            <a:miter lim="800000"/>
            <a:headEnd len="sm" w="sm" type="none"/>
            <a:tailEnd len="med" w="med" type="triangle"/>
          </a:ln>
        </p:spPr>
      </p:cxnSp>
      <p:cxnSp>
        <p:nvCxnSpPr>
          <p:cNvPr id="1266" name="Google Shape;1266;p212"/>
          <p:cNvCxnSpPr>
            <a:stCxn id="1264" idx="1"/>
            <a:endCxn id="1262" idx="3"/>
          </p:cNvCxnSpPr>
          <p:nvPr/>
        </p:nvCxnSpPr>
        <p:spPr>
          <a:xfrm flipH="1">
            <a:off x="8422825" y="573900"/>
            <a:ext cx="624000" cy="13200"/>
          </a:xfrm>
          <a:prstGeom prst="straightConnector1">
            <a:avLst/>
          </a:prstGeom>
          <a:noFill/>
          <a:ln cap="flat" cmpd="sng" w="57150">
            <a:solidFill>
              <a:schemeClr val="dk1"/>
            </a:solidFill>
            <a:prstDash val="solid"/>
            <a:miter lim="800000"/>
            <a:headEnd len="sm" w="sm" type="none"/>
            <a:tailEnd len="med" w="med" type="triangle"/>
          </a:ln>
        </p:spPr>
      </p:cxnSp>
      <p:cxnSp>
        <p:nvCxnSpPr>
          <p:cNvPr id="1267" name="Google Shape;1267;p212"/>
          <p:cNvCxnSpPr>
            <a:stCxn id="1262" idx="2"/>
            <a:endCxn id="1245" idx="0"/>
          </p:cNvCxnSpPr>
          <p:nvPr/>
        </p:nvCxnSpPr>
        <p:spPr>
          <a:xfrm>
            <a:off x="6534906" y="817954"/>
            <a:ext cx="0" cy="586800"/>
          </a:xfrm>
          <a:prstGeom prst="straightConnector1">
            <a:avLst/>
          </a:prstGeom>
          <a:noFill/>
          <a:ln cap="flat" cmpd="sng" w="57150">
            <a:solidFill>
              <a:schemeClr val="dk1"/>
            </a:solidFill>
            <a:prstDash val="solid"/>
            <a:miter lim="800000"/>
            <a:headEnd len="sm" w="sm" type="none"/>
            <a:tailEnd len="med" w="med" type="triangle"/>
          </a:ln>
        </p:spPr>
      </p:cxnSp>
      <p:sp>
        <p:nvSpPr>
          <p:cNvPr id="1244" name="Google Shape;1244;p212"/>
          <p:cNvSpPr txBox="1"/>
          <p:nvPr/>
        </p:nvSpPr>
        <p:spPr>
          <a:xfrm>
            <a:off x="1129575" y="1469225"/>
            <a:ext cx="2946300" cy="10734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Challenges:</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Drug Usage (CDC, Web Search)</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Prisoner re-entry (ACS)</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Childcare cost (Web Search)</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u="sng">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212"/>
          <p:cNvSpPr txBox="1"/>
          <p:nvPr/>
        </p:nvSpPr>
        <p:spPr>
          <a:xfrm>
            <a:off x="984275" y="2845900"/>
            <a:ext cx="2849100" cy="1653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Transportation:</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Public </a:t>
            </a:r>
            <a:endParaRPr>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Commute times (LEHD)</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Personal</a:t>
            </a:r>
            <a:endParaRPr>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 Car ownership (ACS)</a:t>
            </a:r>
            <a:endParaRPr>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 Walking, biking, public transit (ACS)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212"/>
          <p:cNvSpPr txBox="1"/>
          <p:nvPr/>
        </p:nvSpPr>
        <p:spPr>
          <a:xfrm>
            <a:off x="1365225" y="4960302"/>
            <a:ext cx="2756700" cy="1653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Workforce Development:</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Certifications (IPEDS)</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High school workers </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Company Engagement (Community Colleges, High Schools)</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Primary Ed. Ratings (IPEDS)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212"/>
          <p:cNvSpPr txBox="1"/>
          <p:nvPr/>
        </p:nvSpPr>
        <p:spPr>
          <a:xfrm>
            <a:off x="8947875" y="3826450"/>
            <a:ext cx="2756700" cy="1266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Community Characteristics (Industry):</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HS, College Grad (VLMI,VDOE)</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Job Quotient (BLS)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69" name="Google Shape;1269;p212"/>
          <p:cNvGrpSpPr/>
          <p:nvPr/>
        </p:nvGrpSpPr>
        <p:grpSpPr>
          <a:xfrm>
            <a:off x="5553366" y="2872083"/>
            <a:ext cx="2063959" cy="1940400"/>
            <a:chOff x="5247791" y="2846958"/>
            <a:chExt cx="2063959" cy="1940400"/>
          </a:xfrm>
        </p:grpSpPr>
        <p:sp>
          <p:nvSpPr>
            <p:cNvPr id="1270" name="Google Shape;1270;p212"/>
            <p:cNvSpPr/>
            <p:nvPr/>
          </p:nvSpPr>
          <p:spPr>
            <a:xfrm>
              <a:off x="5247791" y="2846958"/>
              <a:ext cx="2040000" cy="19404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212"/>
            <p:cNvSpPr/>
            <p:nvPr/>
          </p:nvSpPr>
          <p:spPr>
            <a:xfrm>
              <a:off x="5401050" y="3347663"/>
              <a:ext cx="19107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Labor Force</a:t>
              </a:r>
              <a:endParaRPr b="1" sz="1800"/>
            </a:p>
            <a:p>
              <a:pPr indent="0" lvl="0" marL="0" marR="0" rtl="0" algn="ctr">
                <a:spcBef>
                  <a:spcPts val="0"/>
                </a:spcBef>
                <a:spcAft>
                  <a:spcPts val="0"/>
                </a:spcAft>
                <a:buNone/>
              </a:pPr>
              <a:r>
                <a:rPr b="1" lang="en-US" sz="1800">
                  <a:solidFill>
                    <a:schemeClr val="dk1"/>
                  </a:solidFill>
                  <a:latin typeface="Calibri"/>
                  <a:ea typeface="Calibri"/>
                  <a:cs typeface="Calibri"/>
                  <a:sym typeface="Calibri"/>
                </a:rPr>
                <a:t>(actual/potential)</a:t>
              </a:r>
              <a:endParaRPr b="1" sz="1800"/>
            </a:p>
          </p:txBody>
        </p:sp>
      </p:grpSp>
      <p:grpSp>
        <p:nvGrpSpPr>
          <p:cNvPr id="1272" name="Google Shape;1272;p212"/>
          <p:cNvGrpSpPr/>
          <p:nvPr/>
        </p:nvGrpSpPr>
        <p:grpSpPr>
          <a:xfrm>
            <a:off x="6591064" y="4103006"/>
            <a:ext cx="1643400" cy="1653000"/>
            <a:chOff x="6285564" y="4048331"/>
            <a:chExt cx="1643400" cy="1653000"/>
          </a:xfrm>
        </p:grpSpPr>
        <p:sp>
          <p:nvSpPr>
            <p:cNvPr id="1251" name="Google Shape;1251;p212"/>
            <p:cNvSpPr/>
            <p:nvPr/>
          </p:nvSpPr>
          <p:spPr>
            <a:xfrm rot="5400000">
              <a:off x="6280764" y="4053131"/>
              <a:ext cx="1653000" cy="1643400"/>
            </a:xfrm>
            <a:prstGeom prst="ellipse">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3" name="Google Shape;1273;p212"/>
            <p:cNvSpPr/>
            <p:nvPr/>
          </p:nvSpPr>
          <p:spPr>
            <a:xfrm>
              <a:off x="6670188" y="4752355"/>
              <a:ext cx="1027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2"/>
                  </a:solidFill>
                  <a:latin typeface="Calibri"/>
                  <a:ea typeface="Calibri"/>
                  <a:cs typeface="Calibri"/>
                  <a:sym typeface="Calibri"/>
                </a:rPr>
                <a:t>Industry</a:t>
              </a:r>
              <a:endParaRPr/>
            </a:p>
          </p:txBody>
        </p:sp>
      </p:grpSp>
      <p:grpSp>
        <p:nvGrpSpPr>
          <p:cNvPr id="1274" name="Google Shape;1274;p212"/>
          <p:cNvGrpSpPr/>
          <p:nvPr/>
        </p:nvGrpSpPr>
        <p:grpSpPr>
          <a:xfrm>
            <a:off x="4840896" y="4066854"/>
            <a:ext cx="1643400" cy="1653000"/>
            <a:chOff x="3694974" y="4852240"/>
            <a:chExt cx="1643400" cy="1653000"/>
          </a:xfrm>
        </p:grpSpPr>
        <p:sp>
          <p:nvSpPr>
            <p:cNvPr id="1248" name="Google Shape;1248;p212"/>
            <p:cNvSpPr/>
            <p:nvPr/>
          </p:nvSpPr>
          <p:spPr>
            <a:xfrm rot="5400000">
              <a:off x="3690174" y="4857040"/>
              <a:ext cx="1653000" cy="1643400"/>
            </a:xfrm>
            <a:prstGeom prst="ellipse">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Google Shape;1275;p212"/>
            <p:cNvSpPr/>
            <p:nvPr/>
          </p:nvSpPr>
          <p:spPr>
            <a:xfrm>
              <a:off x="3738228" y="5485911"/>
              <a:ext cx="14697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2"/>
                  </a:solidFill>
                  <a:latin typeface="Calibri"/>
                  <a:ea typeface="Calibri"/>
                  <a:cs typeface="Calibri"/>
                  <a:sym typeface="Calibri"/>
                </a:rPr>
                <a:t>Workforce </a:t>
              </a:r>
              <a:endParaRPr sz="1800"/>
            </a:p>
            <a:p>
              <a:pPr indent="0" lvl="0" marL="0" marR="0" rtl="0" algn="ctr">
                <a:spcBef>
                  <a:spcPts val="0"/>
                </a:spcBef>
                <a:spcAft>
                  <a:spcPts val="0"/>
                </a:spcAft>
                <a:buNone/>
              </a:pPr>
              <a:r>
                <a:rPr b="1" lang="en-US" sz="1800">
                  <a:solidFill>
                    <a:schemeClr val="lt2"/>
                  </a:solidFill>
                  <a:latin typeface="Calibri"/>
                  <a:ea typeface="Calibri"/>
                  <a:cs typeface="Calibri"/>
                  <a:sym typeface="Calibri"/>
                </a:rPr>
                <a:t>Development</a:t>
              </a:r>
              <a:endParaRPr sz="1800"/>
            </a:p>
          </p:txBody>
        </p:sp>
      </p:grpSp>
      <p:cxnSp>
        <p:nvCxnSpPr>
          <p:cNvPr id="1276" name="Google Shape;1276;p212"/>
          <p:cNvCxnSpPr>
            <a:stCxn id="1268" idx="3"/>
            <a:endCxn id="1253" idx="2"/>
          </p:cNvCxnSpPr>
          <p:nvPr/>
        </p:nvCxnSpPr>
        <p:spPr>
          <a:xfrm>
            <a:off x="3833375" y="3672400"/>
            <a:ext cx="1236000" cy="149100"/>
          </a:xfrm>
          <a:prstGeom prst="straightConnector1">
            <a:avLst/>
          </a:prstGeom>
          <a:noFill/>
          <a:ln cap="flat" cmpd="sng" w="38100">
            <a:solidFill>
              <a:srgbClr val="000000"/>
            </a:solidFill>
            <a:prstDash val="solid"/>
            <a:round/>
            <a:headEnd len="med" w="med" type="none"/>
            <a:tailEnd len="med" w="med" type="triangle"/>
          </a:ln>
        </p:spPr>
      </p:cxnSp>
      <p:cxnSp>
        <p:nvCxnSpPr>
          <p:cNvPr id="1277" name="Google Shape;1277;p212"/>
          <p:cNvCxnSpPr>
            <a:stCxn id="1268" idx="3"/>
          </p:cNvCxnSpPr>
          <p:nvPr/>
        </p:nvCxnSpPr>
        <p:spPr>
          <a:xfrm flipH="1" rot="10800000">
            <a:off x="3833375" y="3228700"/>
            <a:ext cx="542700" cy="443700"/>
          </a:xfrm>
          <a:prstGeom prst="straightConnector1">
            <a:avLst/>
          </a:prstGeom>
          <a:noFill/>
          <a:ln cap="flat" cmpd="sng" w="38100">
            <a:solidFill>
              <a:srgbClr val="000000"/>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213"/>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sz="7300">
                <a:solidFill>
                  <a:schemeClr val="dk2"/>
                </a:solidFill>
                <a:latin typeface="Raleway"/>
                <a:ea typeface="Raleway"/>
                <a:cs typeface="Raleway"/>
                <a:sym typeface="Raleway"/>
              </a:rPr>
              <a:t>Questions?</a:t>
            </a:r>
            <a:endParaRPr b="1" sz="6400">
              <a:solidFill>
                <a:schemeClr val="dk2"/>
              </a:solidFill>
              <a:latin typeface="Raleway"/>
              <a:ea typeface="Raleway"/>
              <a:cs typeface="Raleway"/>
              <a:sym typeface="Raleway"/>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287" name="Shape 1287"/>
        <p:cNvGrpSpPr/>
        <p:nvPr/>
      </p:nvGrpSpPr>
      <p:grpSpPr>
        <a:xfrm>
          <a:off x="0" y="0"/>
          <a:ext cx="0" cy="0"/>
          <a:chOff x="0" y="0"/>
          <a:chExt cx="0" cy="0"/>
        </a:xfrm>
      </p:grpSpPr>
      <p:sp>
        <p:nvSpPr>
          <p:cNvPr id="1288" name="Google Shape;1288;p214"/>
          <p:cNvSpPr txBox="1"/>
          <p:nvPr>
            <p:ph type="ctrTitle"/>
          </p:nvPr>
        </p:nvSpPr>
        <p:spPr>
          <a:xfrm>
            <a:off x="542400" y="395876"/>
            <a:ext cx="6885000" cy="3121200"/>
          </a:xfrm>
          <a:prstGeom prst="rect">
            <a:avLst/>
          </a:prstGeom>
          <a:noFill/>
          <a:ln>
            <a:noFill/>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rPr lang="en-US" sz="3600">
                <a:latin typeface="Trebuchet MS"/>
                <a:ea typeface="Trebuchet MS"/>
                <a:cs typeface="Trebuchet MS"/>
                <a:sym typeface="Trebuchet MS"/>
              </a:rPr>
              <a:t>Arlington Equity Project</a:t>
            </a:r>
            <a:endParaRPr sz="36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i="1" sz="2400">
              <a:latin typeface="Trebuchet MS"/>
              <a:ea typeface="Trebuchet MS"/>
              <a:cs typeface="Trebuchet MS"/>
              <a:sym typeface="Trebuchet MS"/>
            </a:endParaRPr>
          </a:p>
        </p:txBody>
      </p:sp>
      <p:sp>
        <p:nvSpPr>
          <p:cNvPr id="1289" name="Google Shape;1289;p214"/>
          <p:cNvSpPr txBox="1"/>
          <p:nvPr/>
        </p:nvSpPr>
        <p:spPr>
          <a:xfrm>
            <a:off x="285900" y="2826375"/>
            <a:ext cx="11620200" cy="3000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1000"/>
              </a:spcBef>
              <a:spcAft>
                <a:spcPts val="0"/>
              </a:spcAft>
              <a:buNone/>
            </a:pPr>
            <a:r>
              <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Community Progress Network </a:t>
            </a:r>
            <a:endParaRPr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Davon Woodard, Armi Mosavian, Jay Warajuntano</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PI: </a:t>
            </a:r>
            <a:r>
              <a:rPr lang="en-US" sz="2220">
                <a:solidFill>
                  <a:schemeClr val="dk2"/>
                </a:solidFill>
                <a:latin typeface="Trebuchet MS"/>
                <a:ea typeface="Trebuchet MS"/>
                <a:cs typeface="Trebuchet MS"/>
                <a:sym typeface="Trebuchet MS"/>
              </a:rPr>
              <a:t>Vicki Lancaster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215"/>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Equity vs. Equality</a:t>
            </a:r>
            <a:endParaRPr/>
          </a:p>
        </p:txBody>
      </p:sp>
      <p:sp>
        <p:nvSpPr>
          <p:cNvPr id="1296" name="Google Shape;1296;p215"/>
          <p:cNvSpPr txBox="1"/>
          <p:nvPr>
            <p:ph idx="4294967295" type="body"/>
          </p:nvPr>
        </p:nvSpPr>
        <p:spPr>
          <a:xfrm>
            <a:off x="6411850" y="985700"/>
            <a:ext cx="4800600" cy="632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900"/>
              <a:buFont typeface="Arial"/>
              <a:buNone/>
            </a:pPr>
            <a:r>
              <a:rPr b="1" i="0" lang="en-US" sz="1900" u="none" cap="none" strike="noStrike">
                <a:solidFill>
                  <a:schemeClr val="dk2"/>
                </a:solidFill>
                <a:latin typeface="Cabin"/>
                <a:ea typeface="Cabin"/>
                <a:cs typeface="Cabin"/>
                <a:sym typeface="Cabin"/>
              </a:rPr>
              <a:t>WHAT IS EQUITY?</a:t>
            </a:r>
            <a:endParaRPr/>
          </a:p>
        </p:txBody>
      </p:sp>
      <p:sp>
        <p:nvSpPr>
          <p:cNvPr id="1297" name="Google Shape;1297;p215"/>
          <p:cNvSpPr txBox="1"/>
          <p:nvPr>
            <p:ph idx="4294967295" type="body"/>
          </p:nvPr>
        </p:nvSpPr>
        <p:spPr>
          <a:xfrm>
            <a:off x="6411850" y="1549573"/>
            <a:ext cx="4800600" cy="114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chemeClr val="dk2"/>
              </a:buClr>
              <a:buSzPts val="2000"/>
              <a:buFont typeface="Arial"/>
              <a:buChar char="•"/>
            </a:pPr>
            <a:r>
              <a:rPr b="0" i="0" lang="en-US" sz="2000" u="none" cap="none" strike="noStrike">
                <a:solidFill>
                  <a:srgbClr val="595959"/>
                </a:solidFill>
                <a:latin typeface="Cabin"/>
                <a:ea typeface="Cabin"/>
                <a:cs typeface="Cabin"/>
                <a:sym typeface="Cabin"/>
              </a:rPr>
              <a:t>Equity identifies the disadvantaged by unmet needs for resources and services </a:t>
            </a:r>
            <a:r>
              <a:rPr b="0" i="0" lang="en-US" sz="1400" u="none" cap="none" strike="noStrike">
                <a:solidFill>
                  <a:srgbClr val="595959"/>
                </a:solidFill>
                <a:latin typeface="Cabin"/>
                <a:ea typeface="Cabin"/>
                <a:cs typeface="Cabin"/>
                <a:sym typeface="Cabin"/>
              </a:rPr>
              <a:t>(Wang and Mastracci 489)</a:t>
            </a:r>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p:txBody>
      </p:sp>
      <p:sp>
        <p:nvSpPr>
          <p:cNvPr id="1298" name="Google Shape;1298;p215"/>
          <p:cNvSpPr txBox="1"/>
          <p:nvPr>
            <p:ph idx="4294967295" type="body"/>
          </p:nvPr>
        </p:nvSpPr>
        <p:spPr>
          <a:xfrm>
            <a:off x="872233" y="985707"/>
            <a:ext cx="4800600" cy="632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900"/>
              <a:buFont typeface="Arial"/>
              <a:buNone/>
            </a:pPr>
            <a:r>
              <a:rPr b="1" i="0" lang="en-US" sz="1900" u="none" cap="none" strike="noStrike">
                <a:solidFill>
                  <a:schemeClr val="dk2"/>
                </a:solidFill>
                <a:latin typeface="Cabin"/>
                <a:ea typeface="Cabin"/>
                <a:cs typeface="Cabin"/>
                <a:sym typeface="Cabin"/>
              </a:rPr>
              <a:t>WHAT IS EQUALITY?</a:t>
            </a:r>
            <a:endParaRPr/>
          </a:p>
        </p:txBody>
      </p:sp>
      <p:sp>
        <p:nvSpPr>
          <p:cNvPr id="1299" name="Google Shape;1299;p215"/>
          <p:cNvSpPr txBox="1"/>
          <p:nvPr>
            <p:ph idx="4294967295" type="body"/>
          </p:nvPr>
        </p:nvSpPr>
        <p:spPr>
          <a:xfrm>
            <a:off x="872225" y="1618098"/>
            <a:ext cx="4800600" cy="850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chemeClr val="dk2"/>
              </a:buClr>
              <a:buSzPts val="2000"/>
              <a:buFont typeface="Arial"/>
              <a:buChar char="•"/>
            </a:pPr>
            <a:r>
              <a:rPr b="0" i="0" lang="en-US" sz="2000" u="none" cap="none" strike="noStrike">
                <a:solidFill>
                  <a:srgbClr val="595959"/>
                </a:solidFill>
                <a:latin typeface="Cabin"/>
                <a:ea typeface="Cabin"/>
                <a:cs typeface="Cabin"/>
                <a:sym typeface="Cabin"/>
              </a:rPr>
              <a:t>Equality is treating / allocating resources equally </a:t>
            </a:r>
            <a:endParaRPr/>
          </a:p>
        </p:txBody>
      </p:sp>
      <p:sp>
        <p:nvSpPr>
          <p:cNvPr id="1300" name="Google Shape;1300;p215"/>
          <p:cNvSpPr txBox="1"/>
          <p:nvPr/>
        </p:nvSpPr>
        <p:spPr>
          <a:xfrm>
            <a:off x="1380500" y="5793771"/>
            <a:ext cx="98979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bin"/>
                <a:ea typeface="Cabin"/>
                <a:cs typeface="Cabin"/>
                <a:sym typeface="Cabin"/>
              </a:rPr>
              <a:t>“The pursuit of equality is to say citizen A being equal to citizen B… (whereas) equity is to say adjusting shares so that citizen A is made equal with citizen B” (495)</a:t>
            </a:r>
            <a:endParaRPr/>
          </a:p>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pic>
        <p:nvPicPr>
          <p:cNvPr id="1301" name="Google Shape;1301;p215"/>
          <p:cNvPicPr preferRelativeResize="0"/>
          <p:nvPr/>
        </p:nvPicPr>
        <p:blipFill rotWithShape="1">
          <a:blip r:embed="rId3">
            <a:alphaModFix/>
          </a:blip>
          <a:srcRect b="0" l="0" r="0" t="0"/>
          <a:stretch/>
        </p:blipFill>
        <p:spPr>
          <a:xfrm>
            <a:off x="3256050" y="2584050"/>
            <a:ext cx="5510274" cy="3209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216"/>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Affordable Housing</a:t>
            </a:r>
            <a:endParaRPr/>
          </a:p>
        </p:txBody>
      </p:sp>
      <p:sp>
        <p:nvSpPr>
          <p:cNvPr id="1308" name="Google Shape;1308;p216"/>
          <p:cNvSpPr txBox="1"/>
          <p:nvPr/>
        </p:nvSpPr>
        <p:spPr>
          <a:xfrm>
            <a:off x="555800" y="1222977"/>
            <a:ext cx="11080500" cy="51864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Affordable housing is encouraging people to live in Arlington County</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House and rental prices are rising, while new home starts are decreasing. </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Used:  American Community Survey</a:t>
            </a:r>
            <a:r>
              <a:rPr lang="en-US" sz="2400">
                <a:solidFill>
                  <a:srgbClr val="FF0000"/>
                </a:solidFill>
                <a:latin typeface="Trebuchet MS"/>
                <a:ea typeface="Trebuchet MS"/>
                <a:cs typeface="Trebuchet MS"/>
                <a:sym typeface="Trebuchet MS"/>
              </a:rPr>
              <a:t> </a:t>
            </a:r>
            <a:r>
              <a:rPr lang="en-US" sz="2400">
                <a:solidFill>
                  <a:schemeClr val="dk1"/>
                </a:solidFill>
                <a:latin typeface="Trebuchet MS"/>
                <a:ea typeface="Trebuchet MS"/>
                <a:cs typeface="Trebuchet MS"/>
                <a:sym typeface="Trebuchet MS"/>
              </a:rPr>
              <a:t>2009-2016 “Price Asked”</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400">
                <a:solidFill>
                  <a:schemeClr val="dk1"/>
                </a:solidFill>
                <a:latin typeface="Trebuchet MS"/>
                <a:ea typeface="Trebuchet MS"/>
                <a:cs typeface="Trebuchet MS"/>
                <a:sym typeface="Trebuchet MS"/>
              </a:rPr>
              <a:t> </a:t>
            </a:r>
            <a:endParaRPr sz="2400">
              <a:solidFill>
                <a:schemeClr val="dk1"/>
              </a:solidFill>
              <a:latin typeface="Trebuchet MS"/>
              <a:ea typeface="Trebuchet MS"/>
              <a:cs typeface="Trebuchet MS"/>
              <a:sym typeface="Trebuchet MS"/>
            </a:endParaRPr>
          </a:p>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Numbers in this dataset represent the number of houses available in the market in different price range in Arlington County. </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45"/>
          <p:cNvSpPr txBox="1"/>
          <p:nvPr>
            <p:ph type="title"/>
          </p:nvPr>
        </p:nvSpPr>
        <p:spPr>
          <a:xfrm>
            <a:off x="609600" y="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Data Discovery</a:t>
            </a:r>
            <a:endParaRPr>
              <a:solidFill>
                <a:srgbClr val="233E50"/>
              </a:solidFill>
              <a:latin typeface="Raleway"/>
              <a:ea typeface="Raleway"/>
              <a:cs typeface="Raleway"/>
              <a:sym typeface="Raleway"/>
            </a:endParaRPr>
          </a:p>
        </p:txBody>
      </p:sp>
      <p:graphicFrame>
        <p:nvGraphicFramePr>
          <p:cNvPr id="609" name="Google Shape;609;p145"/>
          <p:cNvGraphicFramePr/>
          <p:nvPr/>
        </p:nvGraphicFramePr>
        <p:xfrm>
          <a:off x="839750" y="1802450"/>
          <a:ext cx="3000000" cy="3000000"/>
        </p:xfrm>
        <a:graphic>
          <a:graphicData uri="http://schemas.openxmlformats.org/drawingml/2006/table">
            <a:tbl>
              <a:tblPr>
                <a:noFill/>
                <a:tableStyleId>{41223A1B-0240-41FE-B82D-F85BBA659268}</a:tableStyleId>
              </a:tblPr>
              <a:tblGrid>
                <a:gridCol w="2627825"/>
                <a:gridCol w="8229175"/>
              </a:tblGrid>
              <a:tr h="464450">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Data source</a:t>
                      </a:r>
                      <a:endParaRPr b="1" sz="18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Description</a:t>
                      </a:r>
                      <a:endParaRPr b="1" sz="1800">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Integrated Postsecondary Education Data System (</a:t>
                      </a:r>
                      <a:r>
                        <a:rPr lang="en-US">
                          <a:latin typeface="Trebuchet MS"/>
                          <a:ea typeface="Trebuchet MS"/>
                          <a:cs typeface="Trebuchet MS"/>
                          <a:sym typeface="Trebuchet MS"/>
                        </a:rPr>
                        <a:t>IPEDS)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IPEDS is a system of surveys conducted annually by the the National Center for Education Statistics (NCES). IPEDS gathers information from every college, university, and technical and vocational institution that participates in the federal student financial aid programs.</a:t>
                      </a:r>
                      <a:endParaRPr>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Adult Training and Education Survey (ATES)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ATES is a survey </a:t>
                      </a:r>
                      <a:r>
                        <a:rPr lang="en-US">
                          <a:solidFill>
                            <a:schemeClr val="dk1"/>
                          </a:solidFill>
                          <a:highlight>
                            <a:srgbClr val="FFFFFF"/>
                          </a:highlight>
                          <a:latin typeface="Trebuchet MS"/>
                          <a:ea typeface="Trebuchet MS"/>
                          <a:cs typeface="Trebuchet MS"/>
                          <a:sym typeface="Trebuchet MS"/>
                        </a:rPr>
                        <a:t>conducted</a:t>
                      </a:r>
                      <a:r>
                        <a:rPr lang="en-US">
                          <a:solidFill>
                            <a:schemeClr val="dk1"/>
                          </a:solidFill>
                          <a:highlight>
                            <a:srgbClr val="FFFFFF"/>
                          </a:highlight>
                          <a:latin typeface="Trebuchet MS"/>
                          <a:ea typeface="Trebuchet MS"/>
                          <a:cs typeface="Trebuchet MS"/>
                          <a:sym typeface="Trebuchet MS"/>
                        </a:rPr>
                        <a:t> by NCES as part of their </a:t>
                      </a:r>
                      <a:r>
                        <a:rPr lang="en-US">
                          <a:solidFill>
                            <a:schemeClr val="dk1"/>
                          </a:solidFill>
                          <a:highlight>
                            <a:srgbClr val="FFFFFF"/>
                          </a:highlight>
                          <a:latin typeface="Trebuchet MS"/>
                          <a:ea typeface="Trebuchet MS"/>
                          <a:cs typeface="Trebuchet MS"/>
                          <a:sym typeface="Trebuchet MS"/>
                        </a:rPr>
                        <a:t>objective</a:t>
                      </a:r>
                      <a:r>
                        <a:rPr lang="en-US">
                          <a:solidFill>
                            <a:schemeClr val="dk1"/>
                          </a:solidFill>
                          <a:highlight>
                            <a:srgbClr val="FFFFFF"/>
                          </a:highlight>
                          <a:latin typeface="Trebuchet MS"/>
                          <a:ea typeface="Trebuchet MS"/>
                          <a:cs typeface="Trebuchet MS"/>
                          <a:sym typeface="Trebuchet MS"/>
                        </a:rPr>
                        <a:t> to collect data on 1) the attainment of non-degree credentials, including industry-recognized certifications, occupational licenses, and educational certificates, and 2) enrollment in education and training that prepares people for work.</a:t>
                      </a:r>
                      <a:endParaRPr>
                        <a:latin typeface="Trebuchet MS"/>
                        <a:ea typeface="Trebuchet MS"/>
                        <a:cs typeface="Trebuchet MS"/>
                        <a:sym typeface="Trebuchet MS"/>
                      </a:endParaRPr>
                    </a:p>
                  </a:txBody>
                  <a:tcPr marT="91425" marB="91425" marR="91425" marL="91425"/>
                </a:tc>
              </a:tr>
              <a:tr h="6842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MOOC providers &amp; aggregators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Massive open online courses (MOOCs) include Coursera, Udacity, HarvardX, MITX, and edX. MOOC aggregators such as Class Central provide one stop access to courses across a variety of MOOCs.</a:t>
                      </a:r>
                      <a:endParaRPr>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Current Population Survey (CPS) data on Certificates and Licenses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CPS is a monthly survey of households conducted by Census for the Bureau of Labor Statistics (BLS). This survey includes data on certificates and licenses data by employment status. </a:t>
                      </a:r>
                      <a:endParaRPr>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National Student Clearinghouse (NSE)</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NSE is the </a:t>
                      </a:r>
                      <a:r>
                        <a:rPr lang="en-US">
                          <a:solidFill>
                            <a:schemeClr val="dk1"/>
                          </a:solidFill>
                          <a:highlight>
                            <a:srgbClr val="FFFFFF"/>
                          </a:highlight>
                          <a:latin typeface="Trebuchet MS"/>
                          <a:ea typeface="Trebuchet MS"/>
                          <a:cs typeface="Trebuchet MS"/>
                          <a:sym typeface="Trebuchet MS"/>
                        </a:rPr>
                        <a:t>largest provider of transcript ordering services &amp; electronic student record exchange, degree verification and enrollment verification for private companies. They maintain student-level data on education and enrollment.</a:t>
                      </a:r>
                      <a:endParaRPr>
                        <a:latin typeface="Trebuchet MS"/>
                        <a:ea typeface="Trebuchet MS"/>
                        <a:cs typeface="Trebuchet MS"/>
                        <a:sym typeface="Trebuchet MS"/>
                      </a:endParaRPr>
                    </a:p>
                  </a:txBody>
                  <a:tcPr marT="91425" marB="91425" marR="91425" marL="91425"/>
                </a:tc>
              </a:tr>
            </a:tbl>
          </a:graphicData>
        </a:graphic>
      </p:graphicFrame>
      <p:sp>
        <p:nvSpPr>
          <p:cNvPr id="610" name="Google Shape;610;p145"/>
          <p:cNvSpPr txBox="1"/>
          <p:nvPr/>
        </p:nvSpPr>
        <p:spPr>
          <a:xfrm>
            <a:off x="839750" y="892800"/>
            <a:ext cx="10146900" cy="84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F</a:t>
            </a:r>
            <a:r>
              <a:rPr lang="en-US" sz="2400">
                <a:latin typeface="Trebuchet MS"/>
                <a:ea typeface="Trebuchet MS"/>
                <a:cs typeface="Trebuchet MS"/>
                <a:sym typeface="Trebuchet MS"/>
              </a:rPr>
              <a:t>ocus of the data discovery process was on sub-baccalaureate education and training pathways</a:t>
            </a:r>
            <a:endParaRPr sz="2400">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217"/>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Affordable Housing</a:t>
            </a:r>
            <a:endParaRPr/>
          </a:p>
        </p:txBody>
      </p:sp>
      <p:sp>
        <p:nvSpPr>
          <p:cNvPr id="1315" name="Google Shape;1315;p217"/>
          <p:cNvSpPr txBox="1"/>
          <p:nvPr/>
        </p:nvSpPr>
        <p:spPr>
          <a:xfrm>
            <a:off x="2069300" y="1126225"/>
            <a:ext cx="6977100" cy="22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7"/>
          <p:cNvSpPr txBox="1"/>
          <p:nvPr/>
        </p:nvSpPr>
        <p:spPr>
          <a:xfrm>
            <a:off x="2582050" y="1638950"/>
            <a:ext cx="4843500" cy="23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7"/>
          <p:cNvSpPr txBox="1"/>
          <p:nvPr/>
        </p:nvSpPr>
        <p:spPr>
          <a:xfrm>
            <a:off x="4251000" y="6266550"/>
            <a:ext cx="369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American Community Survey 2009 - 2016 Data, Price Asked</a:t>
            </a:r>
            <a:endParaRPr sz="1000"/>
          </a:p>
        </p:txBody>
      </p:sp>
      <p:sp>
        <p:nvSpPr>
          <p:cNvPr id="1318" name="Google Shape;1318;p217"/>
          <p:cNvSpPr txBox="1"/>
          <p:nvPr/>
        </p:nvSpPr>
        <p:spPr>
          <a:xfrm>
            <a:off x="2179175" y="1739675"/>
            <a:ext cx="6336000" cy="28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7"/>
          <p:cNvSpPr txBox="1"/>
          <p:nvPr/>
        </p:nvSpPr>
        <p:spPr>
          <a:xfrm>
            <a:off x="2605100" y="1051450"/>
            <a:ext cx="3295500" cy="15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20" name="Google Shape;1320;p217"/>
          <p:cNvPicPr preferRelativeResize="0"/>
          <p:nvPr/>
        </p:nvPicPr>
        <p:blipFill>
          <a:blip r:embed="rId3">
            <a:alphaModFix/>
          </a:blip>
          <a:stretch>
            <a:fillRect/>
          </a:stretch>
        </p:blipFill>
        <p:spPr>
          <a:xfrm>
            <a:off x="1902225" y="951450"/>
            <a:ext cx="8647700" cy="54105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218"/>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Raleway"/>
              <a:buNone/>
            </a:pPr>
            <a:r>
              <a:rPr b="1" lang="en-US" sz="3600">
                <a:latin typeface="Raleway"/>
                <a:ea typeface="Raleway"/>
                <a:cs typeface="Raleway"/>
                <a:sym typeface="Raleway"/>
              </a:rPr>
              <a:t>Arlington County Middle Class</a:t>
            </a:r>
            <a:endParaRPr/>
          </a:p>
        </p:txBody>
      </p:sp>
      <p:sp>
        <p:nvSpPr>
          <p:cNvPr id="1327" name="Google Shape;1327;p218"/>
          <p:cNvSpPr txBox="1"/>
          <p:nvPr/>
        </p:nvSpPr>
        <p:spPr>
          <a:xfrm>
            <a:off x="687150" y="913525"/>
            <a:ext cx="5523900" cy="5793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t/>
            </a:r>
            <a:endParaRPr b="1" sz="2400" u="sng">
              <a:solidFill>
                <a:schemeClr val="dk1"/>
              </a:solidFill>
            </a:endParaRPr>
          </a:p>
          <a:p>
            <a:pPr indent="0" lvl="0" marL="0" rtl="0" algn="ctr">
              <a:lnSpc>
                <a:spcPct val="90000"/>
              </a:lnSpc>
              <a:spcBef>
                <a:spcPts val="0"/>
              </a:spcBef>
              <a:spcAft>
                <a:spcPts val="0"/>
              </a:spcAft>
              <a:buNone/>
            </a:pPr>
            <a:r>
              <a:rPr b="1" lang="en-US" sz="2400" u="sng">
                <a:solidFill>
                  <a:schemeClr val="dk1"/>
                </a:solidFill>
              </a:rPr>
              <a:t>Income to Poverty Level Ratio</a:t>
            </a:r>
            <a:endParaRPr b="1" sz="2400" u="sng">
              <a:solidFill>
                <a:schemeClr val="dk1"/>
              </a:solidFill>
            </a:endParaRPr>
          </a:p>
          <a:p>
            <a:pPr indent="0" lvl="0" marL="0" rtl="0" algn="ctr">
              <a:lnSpc>
                <a:spcPct val="90000"/>
              </a:lnSpc>
              <a:spcBef>
                <a:spcPts val="0"/>
              </a:spcBef>
              <a:spcAft>
                <a:spcPts val="0"/>
              </a:spcAft>
              <a:buNone/>
            </a:pPr>
            <a:r>
              <a:t/>
            </a:r>
            <a:endParaRPr b="1" sz="2400" u="sng">
              <a:solidFill>
                <a:schemeClr val="dk1"/>
              </a:solidFill>
            </a:endParaRPr>
          </a:p>
          <a:p>
            <a:pPr indent="-381000" lvl="0" marL="457200" rtl="0" algn="l">
              <a:spcBef>
                <a:spcPts val="0"/>
              </a:spcBef>
              <a:spcAft>
                <a:spcPts val="0"/>
              </a:spcAft>
              <a:buSzPts val="2400"/>
              <a:buChar char="●"/>
            </a:pPr>
            <a:r>
              <a:rPr lang="en-US" sz="2400"/>
              <a:t>Inclusive growth for Arlington County includes the economic advancement of the middle class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This ratio compares income levels against the the Federal poverty level.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marR="0" rtl="0" algn="l">
              <a:lnSpc>
                <a:spcPct val="100000"/>
              </a:lnSpc>
              <a:spcBef>
                <a:spcPts val="0"/>
              </a:spcBef>
              <a:spcAft>
                <a:spcPts val="0"/>
              </a:spcAft>
              <a:buNone/>
            </a:pPr>
            <a:r>
              <a:t/>
            </a:r>
            <a:endParaRPr sz="2400"/>
          </a:p>
          <a:p>
            <a:pPr indent="0" lvl="0" marL="0" rtl="0" algn="l">
              <a:spcBef>
                <a:spcPts val="0"/>
              </a:spcBef>
              <a:spcAft>
                <a:spcPts val="0"/>
              </a:spcAft>
              <a:buNone/>
            </a:pPr>
            <a:r>
              <a:t/>
            </a:r>
            <a:endParaRPr sz="2400"/>
          </a:p>
        </p:txBody>
      </p:sp>
      <p:pic>
        <p:nvPicPr>
          <p:cNvPr id="1328" name="Google Shape;1328;p218"/>
          <p:cNvPicPr preferRelativeResize="0"/>
          <p:nvPr/>
        </p:nvPicPr>
        <p:blipFill>
          <a:blip r:embed="rId3">
            <a:alphaModFix/>
          </a:blip>
          <a:stretch>
            <a:fillRect/>
          </a:stretch>
        </p:blipFill>
        <p:spPr>
          <a:xfrm>
            <a:off x="6096000" y="2311550"/>
            <a:ext cx="5523826" cy="2234900"/>
          </a:xfrm>
          <a:prstGeom prst="rect">
            <a:avLst/>
          </a:prstGeom>
          <a:noFill/>
          <a:ln>
            <a:noFill/>
          </a:ln>
        </p:spPr>
      </p:pic>
      <p:sp>
        <p:nvSpPr>
          <p:cNvPr id="1329" name="Google Shape;1329;p218"/>
          <p:cNvSpPr txBox="1"/>
          <p:nvPr/>
        </p:nvSpPr>
        <p:spPr>
          <a:xfrm>
            <a:off x="4327200" y="6431475"/>
            <a:ext cx="369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Healthcare.gov, 2018; Community Commons 2018 </a:t>
            </a:r>
            <a:endParaRPr sz="1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219"/>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Raleway"/>
              <a:buNone/>
            </a:pPr>
            <a:r>
              <a:rPr b="1" lang="en-US" sz="3600">
                <a:latin typeface="Raleway"/>
                <a:ea typeface="Raleway"/>
                <a:cs typeface="Raleway"/>
                <a:sym typeface="Raleway"/>
              </a:rPr>
              <a:t>Arlington County Middle Class</a:t>
            </a:r>
            <a:endParaRPr b="1" sz="3600">
              <a:latin typeface="Raleway"/>
              <a:ea typeface="Raleway"/>
              <a:cs typeface="Raleway"/>
              <a:sym typeface="Raleway"/>
            </a:endParaRPr>
          </a:p>
        </p:txBody>
      </p:sp>
      <p:sp>
        <p:nvSpPr>
          <p:cNvPr id="1336" name="Google Shape;1336;p219"/>
          <p:cNvSpPr txBox="1"/>
          <p:nvPr/>
        </p:nvSpPr>
        <p:spPr>
          <a:xfrm>
            <a:off x="417013" y="6477650"/>
            <a:ext cx="113580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American Community Survey (ACS) years 2010-2016 “Ratio of Income to Poverty Level in the Past 12 Months (ACS 1 Year Estimates”</a:t>
            </a:r>
            <a:endParaRPr/>
          </a:p>
        </p:txBody>
      </p:sp>
      <p:pic>
        <p:nvPicPr>
          <p:cNvPr id="1337" name="Google Shape;1337;p219"/>
          <p:cNvPicPr preferRelativeResize="0"/>
          <p:nvPr/>
        </p:nvPicPr>
        <p:blipFill>
          <a:blip r:embed="rId3">
            <a:alphaModFix/>
          </a:blip>
          <a:stretch>
            <a:fillRect/>
          </a:stretch>
        </p:blipFill>
        <p:spPr>
          <a:xfrm>
            <a:off x="2464325" y="993650"/>
            <a:ext cx="7540525" cy="5484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220"/>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Earnings and Wages</a:t>
            </a:r>
            <a:endParaRPr/>
          </a:p>
        </p:txBody>
      </p:sp>
      <p:sp>
        <p:nvSpPr>
          <p:cNvPr id="1344" name="Google Shape;1344;p220"/>
          <p:cNvSpPr txBox="1"/>
          <p:nvPr/>
        </p:nvSpPr>
        <p:spPr>
          <a:xfrm>
            <a:off x="555800" y="1222977"/>
            <a:ext cx="11080500" cy="51864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SzPts val="2400"/>
              <a:buFont typeface="Trebuchet MS"/>
              <a:buChar char="●"/>
            </a:pPr>
            <a:r>
              <a:rPr lang="en-US" sz="2400">
                <a:latin typeface="Trebuchet MS"/>
                <a:ea typeface="Trebuchet MS"/>
                <a:cs typeface="Trebuchet MS"/>
                <a:sym typeface="Trebuchet MS"/>
              </a:rPr>
              <a:t>The ability of Arlington County residents to earn a sufficient wage underpins the impacts of available housing, and the middle class.</a:t>
            </a:r>
            <a:endParaRPr sz="2400">
              <a:latin typeface="Trebuchet MS"/>
              <a:ea typeface="Trebuchet MS"/>
              <a:cs typeface="Trebuchet MS"/>
              <a:sym typeface="Trebuchet MS"/>
            </a:endParaRPr>
          </a:p>
          <a:p>
            <a:pPr indent="0" lvl="0" marL="0" marR="0" rtl="0" algn="l">
              <a:spcBef>
                <a:spcPts val="0"/>
              </a:spcBef>
              <a:spcAft>
                <a:spcPts val="0"/>
              </a:spcAft>
              <a:buNone/>
            </a:pPr>
            <a:r>
              <a:t/>
            </a:r>
            <a:endParaRPr sz="2400">
              <a:latin typeface="Trebuchet MS"/>
              <a:ea typeface="Trebuchet MS"/>
              <a:cs typeface="Trebuchet MS"/>
              <a:sym typeface="Trebuchet MS"/>
            </a:endParaRPr>
          </a:p>
          <a:p>
            <a:pPr indent="-381000" lvl="0" marL="457200" marR="0" rtl="0" algn="l">
              <a:spcBef>
                <a:spcPts val="0"/>
              </a:spcBef>
              <a:spcAft>
                <a:spcPts val="0"/>
              </a:spcAft>
              <a:buSzPts val="2400"/>
              <a:buFont typeface="Trebuchet MS"/>
              <a:buChar char="●"/>
            </a:pPr>
            <a:r>
              <a:rPr lang="en-US" sz="2400">
                <a:latin typeface="Trebuchet MS"/>
                <a:ea typeface="Trebuchet MS"/>
                <a:cs typeface="Trebuchet MS"/>
                <a:sym typeface="Trebuchet MS"/>
              </a:rPr>
              <a:t>The initial research question was to understand the changes in local industry </a:t>
            </a:r>
            <a:r>
              <a:rPr lang="en-US" sz="2400">
                <a:latin typeface="Trebuchet MS"/>
                <a:ea typeface="Trebuchet MS"/>
                <a:cs typeface="Trebuchet MS"/>
                <a:sym typeface="Trebuchet MS"/>
              </a:rPr>
              <a:t>composition</a:t>
            </a:r>
            <a:r>
              <a:rPr lang="en-US" sz="2400">
                <a:latin typeface="Trebuchet MS"/>
                <a:ea typeface="Trebuchet MS"/>
                <a:cs typeface="Trebuchet MS"/>
                <a:sym typeface="Trebuchet MS"/>
              </a:rPr>
              <a:t> and worker earnings to better understand access to housing and the change in the middle class</a:t>
            </a:r>
            <a:endParaRPr sz="2400">
              <a:latin typeface="Trebuchet MS"/>
              <a:ea typeface="Trebuchet MS"/>
              <a:cs typeface="Trebuchet MS"/>
              <a:sym typeface="Trebuchet MS"/>
            </a:endParaRPr>
          </a:p>
          <a:p>
            <a:pPr indent="0" lvl="0" marL="0" marR="0" rtl="0" algn="l">
              <a:spcBef>
                <a:spcPts val="0"/>
              </a:spcBef>
              <a:spcAft>
                <a:spcPts val="0"/>
              </a:spcAft>
              <a:buNone/>
            </a:pPr>
            <a:r>
              <a:t/>
            </a:r>
            <a:endParaRPr sz="2400">
              <a:latin typeface="Trebuchet MS"/>
              <a:ea typeface="Trebuchet MS"/>
              <a:cs typeface="Trebuchet MS"/>
              <a:sym typeface="Trebuchet MS"/>
            </a:endParaRPr>
          </a:p>
          <a:p>
            <a:pPr indent="-381000" lvl="0" marL="457200" marR="0" rtl="0" algn="l">
              <a:spcBef>
                <a:spcPts val="0"/>
              </a:spcBef>
              <a:spcAft>
                <a:spcPts val="0"/>
              </a:spcAft>
              <a:buSzPts val="2400"/>
              <a:buFont typeface="Trebuchet MS"/>
              <a:buChar char="●"/>
            </a:pPr>
            <a:r>
              <a:rPr lang="en-US" sz="2400">
                <a:latin typeface="Trebuchet MS"/>
                <a:ea typeface="Trebuchet MS"/>
                <a:cs typeface="Trebuchet MS"/>
                <a:sym typeface="Trebuchet MS"/>
              </a:rPr>
              <a:t>Coupled data from 2006-2016 American Community Survey Data and Bureau of Labor Statistics.</a:t>
            </a:r>
            <a:endParaRPr sz="2400">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221"/>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Earnings and Wages</a:t>
            </a:r>
            <a:endParaRPr/>
          </a:p>
        </p:txBody>
      </p:sp>
      <p:sp>
        <p:nvSpPr>
          <p:cNvPr id="1351" name="Google Shape;1351;p221"/>
          <p:cNvSpPr txBox="1"/>
          <p:nvPr/>
        </p:nvSpPr>
        <p:spPr>
          <a:xfrm>
            <a:off x="2116475" y="1214350"/>
            <a:ext cx="6977100" cy="22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52" name="Google Shape;1352;p221"/>
          <p:cNvPicPr preferRelativeResize="0"/>
          <p:nvPr/>
        </p:nvPicPr>
        <p:blipFill rotWithShape="1">
          <a:blip r:embed="rId3">
            <a:alphaModFix/>
          </a:blip>
          <a:srcRect b="0" l="6050" r="0" t="0"/>
          <a:stretch/>
        </p:blipFill>
        <p:spPr>
          <a:xfrm>
            <a:off x="6987975" y="2930625"/>
            <a:ext cx="3952975" cy="1258775"/>
          </a:xfrm>
          <a:prstGeom prst="rect">
            <a:avLst/>
          </a:prstGeom>
          <a:noFill/>
          <a:ln>
            <a:noFill/>
          </a:ln>
        </p:spPr>
      </p:pic>
      <p:pic>
        <p:nvPicPr>
          <p:cNvPr id="1353" name="Google Shape;1353;p221"/>
          <p:cNvPicPr preferRelativeResize="0"/>
          <p:nvPr/>
        </p:nvPicPr>
        <p:blipFill>
          <a:blip r:embed="rId4">
            <a:alphaModFix/>
          </a:blip>
          <a:stretch>
            <a:fillRect/>
          </a:stretch>
        </p:blipFill>
        <p:spPr>
          <a:xfrm>
            <a:off x="816975" y="989925"/>
            <a:ext cx="5194225" cy="5868076"/>
          </a:xfrm>
          <a:prstGeom prst="rect">
            <a:avLst/>
          </a:prstGeom>
          <a:noFill/>
          <a:ln>
            <a:noFill/>
          </a:ln>
        </p:spPr>
      </p:pic>
      <p:cxnSp>
        <p:nvCxnSpPr>
          <p:cNvPr id="1354" name="Google Shape;1354;p221"/>
          <p:cNvCxnSpPr/>
          <p:nvPr/>
        </p:nvCxnSpPr>
        <p:spPr>
          <a:xfrm>
            <a:off x="6019950" y="1005125"/>
            <a:ext cx="0" cy="5822700"/>
          </a:xfrm>
          <a:prstGeom prst="straightConnector1">
            <a:avLst/>
          </a:prstGeom>
          <a:noFill/>
          <a:ln cap="flat" cmpd="sng" w="9525">
            <a:solidFill>
              <a:schemeClr val="dk2"/>
            </a:solidFill>
            <a:prstDash val="solid"/>
            <a:round/>
            <a:headEnd len="med" w="med" type="none"/>
            <a:tailEnd len="med" w="med" type="none"/>
          </a:ln>
        </p:spPr>
      </p:cxnSp>
      <p:sp>
        <p:nvSpPr>
          <p:cNvPr id="1355" name="Google Shape;1355;p221"/>
          <p:cNvSpPr txBox="1"/>
          <p:nvPr/>
        </p:nvSpPr>
        <p:spPr>
          <a:xfrm>
            <a:off x="6987975" y="6231400"/>
            <a:ext cx="369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Bureau of Labor Statistics NAICS High Level, 1 Area; On the Map</a:t>
            </a:r>
            <a:endParaRPr sz="1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222"/>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Next Steps:</a:t>
            </a:r>
            <a:endParaRPr b="0" i="0" sz="4400" u="none" cap="none" strike="noStrike">
              <a:solidFill>
                <a:schemeClr val="dk1"/>
              </a:solidFill>
              <a:latin typeface="Helvetica Neue"/>
              <a:ea typeface="Helvetica Neue"/>
              <a:cs typeface="Helvetica Neue"/>
              <a:sym typeface="Helvetica Neue"/>
            </a:endParaRPr>
          </a:p>
        </p:txBody>
      </p:sp>
      <p:sp>
        <p:nvSpPr>
          <p:cNvPr id="1362" name="Google Shape;1362;p222"/>
          <p:cNvSpPr txBox="1"/>
          <p:nvPr/>
        </p:nvSpPr>
        <p:spPr>
          <a:xfrm>
            <a:off x="494271" y="1152665"/>
            <a:ext cx="10997400" cy="526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rebuchet MS"/>
                <a:ea typeface="Trebuchet MS"/>
                <a:cs typeface="Trebuchet MS"/>
                <a:sym typeface="Trebuchet MS"/>
              </a:rPr>
              <a:t>By the next quarterly CPN meeting describe the state of housing inequality in Arlington</a:t>
            </a:r>
            <a:r>
              <a:rPr b="1" lang="en-US" sz="1800">
                <a:latin typeface="Trebuchet MS"/>
                <a:ea typeface="Trebuchet MS"/>
                <a:cs typeface="Trebuchet MS"/>
                <a:sym typeface="Trebuchet MS"/>
              </a:rPr>
              <a:t>:</a:t>
            </a:r>
            <a:endParaRPr sz="1800"/>
          </a:p>
          <a:p>
            <a:pPr indent="0" lvl="0" marL="0" marR="0" rtl="0" algn="l">
              <a:lnSpc>
                <a:spcPct val="100000"/>
              </a:lnSpc>
              <a:spcBef>
                <a:spcPts val="0"/>
              </a:spcBef>
              <a:spcAft>
                <a:spcPts val="0"/>
              </a:spcAft>
              <a:buNone/>
            </a:pPr>
            <a:r>
              <a:t/>
            </a:r>
            <a:endParaRPr b="0" i="0" sz="1800" u="none" cap="none" strike="noStrike">
              <a:solidFill>
                <a:srgbClr val="000000"/>
              </a:solidFill>
              <a:latin typeface="Trebuchet MS"/>
              <a:ea typeface="Trebuchet MS"/>
              <a:cs typeface="Trebuchet MS"/>
              <a:sym typeface="Trebuchet MS"/>
            </a:endParaRPr>
          </a:p>
          <a:p>
            <a:pPr indent="-342900" lvl="0" marL="457200" marR="0" rtl="0" algn="l">
              <a:lnSpc>
                <a:spcPct val="100000"/>
              </a:lnSpc>
              <a:spcBef>
                <a:spcPts val="0"/>
              </a:spcBef>
              <a:spcAft>
                <a:spcPts val="0"/>
              </a:spcAft>
              <a:buClr>
                <a:srgbClr val="000000"/>
              </a:buClr>
              <a:buSzPts val="1800"/>
              <a:buFont typeface="Trebuchet MS"/>
              <a:buAutoNum type="arabicPeriod"/>
            </a:pPr>
            <a:r>
              <a:rPr b="1" i="0" lang="en-US" sz="1800" u="none" cap="none" strike="noStrike">
                <a:solidFill>
                  <a:srgbClr val="000000"/>
                </a:solidFill>
                <a:latin typeface="Trebuchet MS"/>
                <a:ea typeface="Trebuchet MS"/>
                <a:cs typeface="Trebuchet MS"/>
                <a:sym typeface="Trebuchet MS"/>
              </a:rPr>
              <a:t>Measures will describe inequality at two levels: </a:t>
            </a:r>
            <a:endParaRPr sz="1800"/>
          </a:p>
          <a:p>
            <a:pPr indent="-342900" lvl="0" marL="914400" marR="0" rtl="0" algn="l">
              <a:lnSpc>
                <a:spcPct val="100000"/>
              </a:lnSpc>
              <a:spcBef>
                <a:spcPts val="0"/>
              </a:spcBef>
              <a:spcAft>
                <a:spcPts val="0"/>
              </a:spcAft>
              <a:buClr>
                <a:srgbClr val="000000"/>
              </a:buClr>
              <a:buSzPts val="1800"/>
              <a:buFont typeface="Trebuchet MS"/>
              <a:buAutoNum type="alphaUcPeriod"/>
            </a:pPr>
            <a:r>
              <a:rPr b="1" i="0" lang="en-US" sz="1800" u="none" cap="none" strike="noStrike">
                <a:solidFill>
                  <a:srgbClr val="000000"/>
                </a:solidFill>
                <a:latin typeface="Trebuchet MS"/>
                <a:ea typeface="Trebuchet MS"/>
                <a:cs typeface="Trebuchet MS"/>
                <a:sym typeface="Trebuchet MS"/>
              </a:rPr>
              <a:t>At the </a:t>
            </a:r>
            <a:r>
              <a:rPr b="1" lang="en-US" sz="1800">
                <a:latin typeface="Trebuchet MS"/>
                <a:ea typeface="Trebuchet MS"/>
                <a:cs typeface="Trebuchet MS"/>
                <a:sym typeface="Trebuchet MS"/>
              </a:rPr>
              <a:t>county Level</a:t>
            </a:r>
            <a:r>
              <a:rPr b="0" i="0" lang="en-US" sz="1800" u="none" cap="none" strike="noStrike">
                <a:solidFill>
                  <a:srgbClr val="000000"/>
                </a:solidFill>
                <a:latin typeface="Trebuchet MS"/>
                <a:ea typeface="Trebuchet MS"/>
                <a:cs typeface="Trebuchet MS"/>
                <a:sym typeface="Trebuchet MS"/>
              </a:rPr>
              <a:t>:</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Does Arlington provide sufficient jobs to support rental prices?  </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If lower &amp; middle class households paid 30% of their household income on housing how much more of their income would be available to spend in their community?</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Based on household incomes in Arlington, what would the distribution of rental prices need to be in order for a household to spend no more than 30% of their household income on rent. </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What are the eviction rates?  </a:t>
            </a:r>
            <a:endParaRPr b="0" i="0" sz="18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0" lvl="0" marL="457200" rtl="0" algn="l">
              <a:spcBef>
                <a:spcPts val="0"/>
              </a:spcBef>
              <a:spcAft>
                <a:spcPts val="0"/>
              </a:spcAft>
              <a:buSzPts val="1100"/>
              <a:buFont typeface="Arial"/>
              <a:buNone/>
            </a:pPr>
            <a:r>
              <a:rPr lang="en-US" sz="1800">
                <a:solidFill>
                  <a:schemeClr val="dk1"/>
                </a:solidFill>
                <a:latin typeface="Trebuchet MS"/>
                <a:ea typeface="Trebuchet MS"/>
                <a:cs typeface="Trebuchet MS"/>
                <a:sym typeface="Trebuchet MS"/>
              </a:rPr>
              <a:t>B.   </a:t>
            </a:r>
            <a:r>
              <a:rPr b="1" lang="en-US" sz="1800">
                <a:solidFill>
                  <a:schemeClr val="dk1"/>
                </a:solidFill>
                <a:latin typeface="Trebuchet MS"/>
                <a:ea typeface="Trebuchet MS"/>
                <a:cs typeface="Trebuchet MS"/>
                <a:sym typeface="Trebuchet MS"/>
              </a:rPr>
              <a:t>At the census block group or neighborhood level:</a:t>
            </a:r>
            <a:endParaRPr b="1" sz="1800">
              <a:solidFill>
                <a:schemeClr val="dk1"/>
              </a:solidFill>
            </a:endParaRPr>
          </a:p>
          <a:p>
            <a:pPr indent="-304800" lvl="0" marL="1257300" rtl="0" algn="l">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Where do the lower &amp; middle class households with housing burdens &gt; 30% live?  </a:t>
            </a:r>
            <a:endParaRPr sz="1800">
              <a:solidFill>
                <a:schemeClr val="dk1"/>
              </a:solidFill>
            </a:endParaRPr>
          </a:p>
          <a:p>
            <a:pPr indent="-304800" lvl="0" marL="1257300" rtl="0" algn="l">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In these communities, is there access to affordable healthy food?</a:t>
            </a:r>
            <a:endParaRPr sz="1800">
              <a:solidFill>
                <a:schemeClr val="dk1"/>
              </a:solidFill>
            </a:endParaRPr>
          </a:p>
          <a:p>
            <a:pPr indent="-304800" lvl="0" marL="1257300" rtl="0" algn="l">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In these communities, is there access to transportation?</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en-US" sz="1800">
                <a:solidFill>
                  <a:schemeClr val="dk1"/>
                </a:solidFill>
                <a:latin typeface="Trebuchet MS"/>
                <a:ea typeface="Trebuchet MS"/>
                <a:cs typeface="Trebuchet MS"/>
                <a:sym typeface="Trebuchet MS"/>
              </a:rPr>
              <a:t>2. Provide a summary of the results of the equity survey</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223"/>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sz="7300">
                <a:solidFill>
                  <a:schemeClr val="dk2"/>
                </a:solidFill>
                <a:latin typeface="Raleway"/>
                <a:ea typeface="Raleway"/>
                <a:cs typeface="Raleway"/>
                <a:sym typeface="Raleway"/>
              </a:rPr>
              <a:t>Questions?</a:t>
            </a:r>
            <a:endParaRPr b="1" sz="6400">
              <a:solidFill>
                <a:schemeClr val="dk2"/>
              </a:solidFill>
              <a:latin typeface="Raleway"/>
              <a:ea typeface="Raleway"/>
              <a:cs typeface="Raleway"/>
              <a:sym typeface="Raleway"/>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224"/>
          <p:cNvSpPr txBox="1"/>
          <p:nvPr>
            <p:ph type="title"/>
          </p:nvPr>
        </p:nvSpPr>
        <p:spPr>
          <a:xfrm>
            <a:off x="609600" y="279400"/>
            <a:ext cx="10972800" cy="11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iocomplexity-PP-SectionTitle5-SDAL-BKGD-Light_2015-11.jpg" id="1374" name="Google Shape;1374;p224"/>
          <p:cNvPicPr preferRelativeResize="0"/>
          <p:nvPr/>
        </p:nvPicPr>
        <p:blipFill rotWithShape="1">
          <a:blip r:embed="rId3">
            <a:alphaModFix/>
          </a:blip>
          <a:srcRect b="0" l="0" r="0" t="0"/>
          <a:stretch/>
        </p:blipFill>
        <p:spPr>
          <a:xfrm>
            <a:off x="1" y="0"/>
            <a:ext cx="16212765" cy="9143999"/>
          </a:xfrm>
          <a:prstGeom prst="rect">
            <a:avLst/>
          </a:prstGeom>
          <a:noFill/>
          <a:ln>
            <a:noFill/>
          </a:ln>
        </p:spPr>
      </p:pic>
      <p:sp>
        <p:nvSpPr>
          <p:cNvPr id="1375" name="Google Shape;1375;p224"/>
          <p:cNvSpPr txBox="1"/>
          <p:nvPr/>
        </p:nvSpPr>
        <p:spPr>
          <a:xfrm>
            <a:off x="479167" y="644767"/>
            <a:ext cx="7924500" cy="399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000">
                <a:solidFill>
                  <a:srgbClr val="233E50"/>
                </a:solidFill>
                <a:latin typeface="Raleway"/>
                <a:ea typeface="Raleway"/>
                <a:cs typeface="Raleway"/>
                <a:sym typeface="Raleway"/>
              </a:rPr>
              <a:t>DHS Record Linkage Phase II</a:t>
            </a:r>
            <a:endParaRPr sz="5000">
              <a:solidFill>
                <a:schemeClr val="dk1"/>
              </a:solidFill>
            </a:endParaRPr>
          </a:p>
        </p:txBody>
      </p:sp>
      <p:sp>
        <p:nvSpPr>
          <p:cNvPr id="1376" name="Google Shape;1376;p224"/>
          <p:cNvSpPr txBox="1"/>
          <p:nvPr/>
        </p:nvSpPr>
        <p:spPr>
          <a:xfrm>
            <a:off x="479167" y="4849633"/>
            <a:ext cx="11456700" cy="3999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3400">
                <a:solidFill>
                  <a:schemeClr val="dk1"/>
                </a:solidFill>
                <a:latin typeface="Raleway"/>
                <a:ea typeface="Raleway"/>
                <a:cs typeface="Raleway"/>
                <a:sym typeface="Raleway"/>
              </a:rPr>
              <a:t>PI: Ian Crandell</a:t>
            </a:r>
            <a:endParaRPr sz="3400">
              <a:solidFill>
                <a:schemeClr val="dk1"/>
              </a:solidFill>
              <a:latin typeface="Raleway"/>
              <a:ea typeface="Raleway"/>
              <a:cs typeface="Raleway"/>
              <a:sym typeface="Raleway"/>
            </a:endParaRPr>
          </a:p>
          <a:p>
            <a:pPr indent="0" lvl="0" marL="0" rtl="0" algn="l">
              <a:spcBef>
                <a:spcPts val="0"/>
              </a:spcBef>
              <a:spcAft>
                <a:spcPts val="0"/>
              </a:spcAft>
              <a:buNone/>
            </a:pPr>
            <a:r>
              <a:rPr lang="en-US" sz="3400">
                <a:solidFill>
                  <a:schemeClr val="dk1"/>
                </a:solidFill>
                <a:latin typeface="Raleway"/>
                <a:ea typeface="Raleway"/>
                <a:cs typeface="Raleway"/>
                <a:sym typeface="Raleway"/>
              </a:rPr>
              <a:t>Team: Aaron Schroeder, Fangfang Lee, Keren Chen, </a:t>
            </a:r>
            <a:endParaRPr sz="3400">
              <a:solidFill>
                <a:schemeClr val="dk1"/>
              </a:solidFill>
              <a:latin typeface="Raleway"/>
              <a:ea typeface="Raleway"/>
              <a:cs typeface="Raleway"/>
              <a:sym typeface="Raleway"/>
            </a:endParaRPr>
          </a:p>
          <a:p>
            <a:pPr indent="0" lvl="0" marL="0" rtl="0" algn="l">
              <a:spcBef>
                <a:spcPts val="0"/>
              </a:spcBef>
              <a:spcAft>
                <a:spcPts val="0"/>
              </a:spcAft>
              <a:buNone/>
            </a:pPr>
            <a:r>
              <a:rPr lang="en-US" sz="3400">
                <a:solidFill>
                  <a:schemeClr val="dk1"/>
                </a:solidFill>
                <a:latin typeface="Raleway"/>
                <a:ea typeface="Raleway"/>
                <a:cs typeface="Raleway"/>
                <a:sym typeface="Raleway"/>
              </a:rPr>
              <a:t>Sponsor: Michael-dharma Irwin, Arlington Department of Human Services (DHS)</a:t>
            </a:r>
            <a:endParaRPr sz="3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225"/>
          <p:cNvSpPr txBox="1"/>
          <p:nvPr/>
        </p:nvSpPr>
        <p:spPr>
          <a:xfrm>
            <a:off x="1338475" y="300825"/>
            <a:ext cx="10280100" cy="13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5000">
                <a:solidFill>
                  <a:srgbClr val="233E50"/>
                </a:solidFill>
                <a:latin typeface="Trebuchet MS"/>
                <a:ea typeface="Trebuchet MS"/>
                <a:cs typeface="Trebuchet MS"/>
                <a:sym typeface="Trebuchet MS"/>
              </a:rPr>
              <a:t>Objectives</a:t>
            </a:r>
            <a:endParaRPr>
              <a:latin typeface="Trebuchet MS"/>
              <a:ea typeface="Trebuchet MS"/>
              <a:cs typeface="Trebuchet MS"/>
              <a:sym typeface="Trebuchet MS"/>
            </a:endParaRPr>
          </a:p>
        </p:txBody>
      </p:sp>
      <p:sp>
        <p:nvSpPr>
          <p:cNvPr id="1383" name="Google Shape;1383;p225"/>
          <p:cNvSpPr txBox="1"/>
          <p:nvPr/>
        </p:nvSpPr>
        <p:spPr>
          <a:xfrm>
            <a:off x="924525" y="1183925"/>
            <a:ext cx="10956300" cy="52434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Overall Goal</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Create effective linkage between four different data systems for the Department of Human Services (DHS) in Arlington &amp; discover unique clients</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Improve from last year’s progress</a:t>
            </a:r>
            <a:endParaRPr sz="2500">
              <a:solidFill>
                <a:schemeClr val="dk1"/>
              </a:solidFill>
              <a:latin typeface="Trebuchet MS"/>
              <a:ea typeface="Trebuchet MS"/>
              <a:cs typeface="Trebuchet MS"/>
              <a:sym typeface="Trebuchet MS"/>
            </a:endParaRPr>
          </a:p>
          <a:p>
            <a:pPr indent="-387350" lvl="0" marL="4572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Tasks:</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Implement deterministic deduplication in each system on social security number (ssn) before passing the result to probabilistic deduplication and linkage</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Explore effective geocoding/address parsing options</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Create machine learning algorithms that automate the linkage process while optimizes the cutoff for linking/deduplication</a:t>
            </a:r>
            <a:endParaRPr sz="25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t/>
            </a:r>
            <a:endParaRPr sz="2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226"/>
          <p:cNvSpPr txBox="1"/>
          <p:nvPr/>
        </p:nvSpPr>
        <p:spPr>
          <a:xfrm>
            <a:off x="317375" y="397400"/>
            <a:ext cx="10983900" cy="13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Trebuchet MS"/>
                <a:ea typeface="Trebuchet MS"/>
                <a:cs typeface="Trebuchet MS"/>
                <a:sym typeface="Trebuchet MS"/>
              </a:rPr>
              <a:t>Method</a:t>
            </a:r>
            <a:endParaRPr sz="4800">
              <a:latin typeface="Trebuchet MS"/>
              <a:ea typeface="Trebuchet MS"/>
              <a:cs typeface="Trebuchet MS"/>
              <a:sym typeface="Trebuchet MS"/>
            </a:endParaRPr>
          </a:p>
        </p:txBody>
      </p:sp>
      <p:sp>
        <p:nvSpPr>
          <p:cNvPr id="1390" name="Google Shape;1390;p226"/>
          <p:cNvSpPr txBox="1"/>
          <p:nvPr/>
        </p:nvSpPr>
        <p:spPr>
          <a:xfrm>
            <a:off x="689950" y="1363325"/>
            <a:ext cx="11135700" cy="5064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Deterministic Linkage: if two fields do not match exactly, label as not a match </a:t>
            </a:r>
            <a:endParaRPr sz="2000"/>
          </a:p>
          <a:p>
            <a:pPr indent="-355600" lvl="0" marL="457200" rtl="0" algn="l">
              <a:spcBef>
                <a:spcPts val="0"/>
              </a:spcBef>
              <a:spcAft>
                <a:spcPts val="0"/>
              </a:spcAft>
              <a:buSzPts val="2000"/>
              <a:buChar char="❖"/>
            </a:pPr>
            <a:r>
              <a:rPr lang="en-US" sz="2000"/>
              <a:t>Probabilistic Linkage:</a:t>
            </a:r>
            <a:endParaRPr sz="2000"/>
          </a:p>
          <a:p>
            <a:pPr indent="0" lvl="0" marL="457200" rtl="0" algn="l">
              <a:spcBef>
                <a:spcPts val="0"/>
              </a:spcBef>
              <a:spcAft>
                <a:spcPts val="0"/>
              </a:spcAft>
              <a:buNone/>
            </a:pPr>
            <a:r>
              <a:t/>
            </a:r>
            <a:endParaRPr sz="2000"/>
          </a:p>
        </p:txBody>
      </p:sp>
      <p:pic>
        <p:nvPicPr>
          <p:cNvPr id="1391" name="Google Shape;1391;p226"/>
          <p:cNvPicPr preferRelativeResize="0"/>
          <p:nvPr/>
        </p:nvPicPr>
        <p:blipFill>
          <a:blip r:embed="rId3">
            <a:alphaModFix/>
          </a:blip>
          <a:stretch>
            <a:fillRect/>
          </a:stretch>
        </p:blipFill>
        <p:spPr>
          <a:xfrm>
            <a:off x="700675" y="2146400"/>
            <a:ext cx="10790649" cy="2197075"/>
          </a:xfrm>
          <a:prstGeom prst="rect">
            <a:avLst/>
          </a:prstGeom>
          <a:noFill/>
          <a:ln>
            <a:noFill/>
          </a:ln>
        </p:spPr>
      </p:pic>
      <p:pic>
        <p:nvPicPr>
          <p:cNvPr id="1392" name="Google Shape;1392;p226"/>
          <p:cNvPicPr preferRelativeResize="0"/>
          <p:nvPr/>
        </p:nvPicPr>
        <p:blipFill>
          <a:blip r:embed="rId4">
            <a:alphaModFix/>
          </a:blip>
          <a:stretch>
            <a:fillRect/>
          </a:stretch>
        </p:blipFill>
        <p:spPr>
          <a:xfrm>
            <a:off x="1502625" y="4464100"/>
            <a:ext cx="9048750" cy="152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146"/>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IPEDS Data Exploration</a:t>
            </a:r>
            <a:endParaRPr>
              <a:solidFill>
                <a:srgbClr val="233E50"/>
              </a:solidFill>
              <a:latin typeface="Raleway"/>
              <a:ea typeface="Raleway"/>
              <a:cs typeface="Raleway"/>
              <a:sym typeface="Raleway"/>
            </a:endParaRPr>
          </a:p>
        </p:txBody>
      </p:sp>
      <p:sp>
        <p:nvSpPr>
          <p:cNvPr id="617" name="Google Shape;617;p146"/>
          <p:cNvSpPr txBox="1"/>
          <p:nvPr/>
        </p:nvSpPr>
        <p:spPr>
          <a:xfrm>
            <a:off x="839725" y="1215950"/>
            <a:ext cx="10146900" cy="38235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IPEDS is a system of surveys conducted by the National Center for Education Statistics</a:t>
            </a:r>
            <a:endParaRPr sz="3000">
              <a:latin typeface="Trebuchet MS"/>
              <a:ea typeface="Trebuchet MS"/>
              <a:cs typeface="Trebuchet MS"/>
              <a:sym typeface="Trebuchet MS"/>
            </a:endParaRPr>
          </a:p>
          <a:p>
            <a:pPr indent="-419100" lvl="1" marL="914400" rtl="0" algn="l">
              <a:spcBef>
                <a:spcPts val="0"/>
              </a:spcBef>
              <a:spcAft>
                <a:spcPts val="0"/>
              </a:spcAft>
              <a:buSzPts val="3000"/>
              <a:buFont typeface="Trebuchet MS"/>
              <a:buChar char="○"/>
            </a:pPr>
            <a:r>
              <a:rPr lang="en-US" sz="3000">
                <a:latin typeface="Trebuchet MS"/>
                <a:ea typeface="Trebuchet MS"/>
                <a:cs typeface="Trebuchet MS"/>
                <a:sym typeface="Trebuchet MS"/>
              </a:rPr>
              <a:t>Provides publically available data across 12 surveys</a:t>
            </a:r>
            <a:endParaRPr sz="3000">
              <a:latin typeface="Trebuchet MS"/>
              <a:ea typeface="Trebuchet MS"/>
              <a:cs typeface="Trebuchet MS"/>
              <a:sym typeface="Trebuchet MS"/>
            </a:endParaRPr>
          </a:p>
          <a:p>
            <a:pPr indent="-419100" lvl="1" marL="914400" rtl="0" algn="l">
              <a:spcBef>
                <a:spcPts val="0"/>
              </a:spcBef>
              <a:spcAft>
                <a:spcPts val="0"/>
              </a:spcAft>
              <a:buSzPts val="3000"/>
              <a:buFont typeface="Trebuchet MS"/>
              <a:buChar char="○"/>
            </a:pPr>
            <a:r>
              <a:rPr lang="en-US" sz="3000">
                <a:latin typeface="Trebuchet MS"/>
                <a:ea typeface="Trebuchet MS"/>
                <a:cs typeface="Trebuchet MS"/>
                <a:sym typeface="Trebuchet MS"/>
              </a:rPr>
              <a:t>The unit of analysis is the institution</a:t>
            </a:r>
            <a:endParaRPr sz="3000">
              <a:latin typeface="Trebuchet MS"/>
              <a:ea typeface="Trebuchet MS"/>
              <a:cs typeface="Trebuchet MS"/>
              <a:sym typeface="Trebuchet MS"/>
            </a:endParaRPr>
          </a:p>
          <a:p>
            <a:pPr indent="-419100" lvl="1" marL="9144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Some survey results go back to 1980</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We combined 5 years of data across 4 of the surveys (i.e., institutional characteristics, completions, fall enrollment, outcome measures)</a:t>
            </a:r>
            <a:endParaRPr sz="3000">
              <a:latin typeface="Trebuchet MS"/>
              <a:ea typeface="Trebuchet MS"/>
              <a:cs typeface="Trebuchet MS"/>
              <a:sym typeface="Trebuchet MS"/>
            </a:endParaRPr>
          </a:p>
          <a:p>
            <a:pPr indent="-419100" lvl="1" marL="914400" rtl="0" algn="l">
              <a:spcBef>
                <a:spcPts val="0"/>
              </a:spcBef>
              <a:spcAft>
                <a:spcPts val="0"/>
              </a:spcAft>
              <a:buSzPts val="3000"/>
              <a:buFont typeface="Trebuchet MS"/>
              <a:buChar char="○"/>
            </a:pPr>
            <a:r>
              <a:rPr lang="en-US" sz="3000">
                <a:latin typeface="Trebuchet MS"/>
                <a:ea typeface="Trebuchet MS"/>
                <a:cs typeface="Trebuchet MS"/>
                <a:sym typeface="Trebuchet MS"/>
              </a:rPr>
              <a:t>Reviewed over 400 variables across these surveys and selected approximately 50 to profile and explore</a:t>
            </a:r>
            <a:endParaRPr sz="3000">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227"/>
          <p:cNvSpPr txBox="1"/>
          <p:nvPr/>
        </p:nvSpPr>
        <p:spPr>
          <a:xfrm>
            <a:off x="4719175" y="2053250"/>
            <a:ext cx="7948200" cy="9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27"/>
          <p:cNvSpPr txBox="1"/>
          <p:nvPr/>
        </p:nvSpPr>
        <p:spPr>
          <a:xfrm>
            <a:off x="1575925" y="407900"/>
            <a:ext cx="10694100" cy="17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Trebuchet MS"/>
                <a:ea typeface="Trebuchet MS"/>
                <a:cs typeface="Trebuchet MS"/>
                <a:sym typeface="Trebuchet MS"/>
              </a:rPr>
              <a:t>Data Sources</a:t>
            </a:r>
            <a:endParaRPr sz="4800">
              <a:latin typeface="Trebuchet MS"/>
              <a:ea typeface="Trebuchet MS"/>
              <a:cs typeface="Trebuchet MS"/>
              <a:sym typeface="Trebuchet MS"/>
            </a:endParaRPr>
          </a:p>
        </p:txBody>
      </p:sp>
      <p:sp>
        <p:nvSpPr>
          <p:cNvPr id="1400" name="Google Shape;1400;p227"/>
          <p:cNvSpPr txBox="1"/>
          <p:nvPr/>
        </p:nvSpPr>
        <p:spPr>
          <a:xfrm>
            <a:off x="2282500" y="1301325"/>
            <a:ext cx="10804500" cy="52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2000"/>
          </a:p>
        </p:txBody>
      </p:sp>
      <p:graphicFrame>
        <p:nvGraphicFramePr>
          <p:cNvPr id="1401" name="Google Shape;1401;p227"/>
          <p:cNvGraphicFramePr/>
          <p:nvPr/>
        </p:nvGraphicFramePr>
        <p:xfrm>
          <a:off x="2702000" y="2626800"/>
          <a:ext cx="3000000" cy="3000000"/>
        </p:xfrm>
        <a:graphic>
          <a:graphicData uri="http://schemas.openxmlformats.org/drawingml/2006/table">
            <a:tbl>
              <a:tblPr>
                <a:noFill/>
                <a:tableStyleId>{41223A1B-0240-41FE-B82D-F85BBA659268}</a:tableStyleId>
              </a:tblPr>
              <a:tblGrid>
                <a:gridCol w="1249150"/>
                <a:gridCol w="1389075"/>
                <a:gridCol w="1404850"/>
                <a:gridCol w="1478325"/>
                <a:gridCol w="156055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b="1" lang="en-US"/>
                        <a:t>Anasazi</a:t>
                      </a:r>
                      <a:endParaRPr b="1"/>
                    </a:p>
                  </a:txBody>
                  <a:tcPr marT="91425" marB="91425" marR="91425" marL="91425"/>
                </a:tc>
                <a:tc>
                  <a:txBody>
                    <a:bodyPr>
                      <a:noAutofit/>
                    </a:bodyPr>
                    <a:lstStyle/>
                    <a:p>
                      <a:pPr indent="0" lvl="0" marL="0" rtl="0" algn="l">
                        <a:spcBef>
                          <a:spcPts val="0"/>
                        </a:spcBef>
                        <a:spcAft>
                          <a:spcPts val="0"/>
                        </a:spcAft>
                        <a:buNone/>
                      </a:pPr>
                      <a:r>
                        <a:rPr b="1" lang="en-US"/>
                        <a:t>ETO</a:t>
                      </a:r>
                      <a:endParaRPr b="1"/>
                    </a:p>
                  </a:txBody>
                  <a:tcPr marT="91425" marB="91425" marR="91425" marL="91425"/>
                </a:tc>
                <a:tc>
                  <a:txBody>
                    <a:bodyPr>
                      <a:noAutofit/>
                    </a:bodyPr>
                    <a:lstStyle/>
                    <a:p>
                      <a:pPr indent="0" lvl="0" marL="0" rtl="0" algn="l">
                        <a:spcBef>
                          <a:spcPts val="0"/>
                        </a:spcBef>
                        <a:spcAft>
                          <a:spcPts val="0"/>
                        </a:spcAft>
                        <a:buNone/>
                      </a:pPr>
                      <a:r>
                        <a:rPr b="1" lang="en-US"/>
                        <a:t>WVS</a:t>
                      </a:r>
                      <a:endParaRPr b="1"/>
                    </a:p>
                  </a:txBody>
                  <a:tcPr marT="91425" marB="91425" marR="91425" marL="91425"/>
                </a:tc>
                <a:tc>
                  <a:txBody>
                    <a:bodyPr>
                      <a:noAutofit/>
                    </a:bodyPr>
                    <a:lstStyle/>
                    <a:p>
                      <a:pPr indent="0" lvl="0" marL="0" rtl="0" algn="l">
                        <a:spcBef>
                          <a:spcPts val="0"/>
                        </a:spcBef>
                        <a:spcAft>
                          <a:spcPts val="0"/>
                        </a:spcAft>
                        <a:buNone/>
                      </a:pPr>
                      <a:r>
                        <a:rPr b="1" lang="en-US">
                          <a:solidFill>
                            <a:srgbClr val="38761D"/>
                          </a:solidFill>
                        </a:rPr>
                        <a:t>HCV (New)</a:t>
                      </a:r>
                      <a:endParaRPr b="1">
                        <a:solidFill>
                          <a:srgbClr val="38761D"/>
                        </a:solidFill>
                      </a:endParaRPr>
                    </a:p>
                  </a:txBody>
                  <a:tcPr marT="91425" marB="91425" marR="91425" marL="91425"/>
                </a:tc>
              </a:tr>
              <a:tr h="381000">
                <a:tc>
                  <a:txBody>
                    <a:bodyPr>
                      <a:noAutofit/>
                    </a:bodyPr>
                    <a:lstStyle/>
                    <a:p>
                      <a:pPr indent="0" lvl="0" marL="0" rtl="0" algn="l">
                        <a:spcBef>
                          <a:spcPts val="0"/>
                        </a:spcBef>
                        <a:spcAft>
                          <a:spcPts val="0"/>
                        </a:spcAft>
                        <a:buNone/>
                      </a:pPr>
                      <a:r>
                        <a:rPr b="1" lang="en-US"/>
                        <a:t>Columns</a:t>
                      </a:r>
                      <a:endParaRPr b="1"/>
                    </a:p>
                  </a:txBody>
                  <a:tcPr marT="91425" marB="91425" marR="91425" marL="91425"/>
                </a:tc>
                <a:tc>
                  <a:txBody>
                    <a:bodyPr>
                      <a:noAutofit/>
                    </a:bodyPr>
                    <a:lstStyle/>
                    <a:p>
                      <a:pPr indent="0" lvl="0" marL="0" rtl="0" algn="l">
                        <a:spcBef>
                          <a:spcPts val="0"/>
                        </a:spcBef>
                        <a:spcAft>
                          <a:spcPts val="0"/>
                        </a:spcAft>
                        <a:buNone/>
                      </a:pPr>
                      <a:r>
                        <a:rPr b="1" lang="en-US"/>
                        <a:t>44</a:t>
                      </a:r>
                      <a:endParaRPr b="1"/>
                    </a:p>
                  </a:txBody>
                  <a:tcPr marT="91425" marB="91425" marR="91425" marL="91425"/>
                </a:tc>
                <a:tc>
                  <a:txBody>
                    <a:bodyPr>
                      <a:noAutofit/>
                    </a:bodyPr>
                    <a:lstStyle/>
                    <a:p>
                      <a:pPr indent="0" lvl="0" marL="0" rtl="0" algn="l">
                        <a:spcBef>
                          <a:spcPts val="0"/>
                        </a:spcBef>
                        <a:spcAft>
                          <a:spcPts val="0"/>
                        </a:spcAft>
                        <a:buNone/>
                      </a:pPr>
                      <a:r>
                        <a:rPr b="1" lang="en-US"/>
                        <a:t>37</a:t>
                      </a:r>
                      <a:endParaRPr b="1"/>
                    </a:p>
                  </a:txBody>
                  <a:tcPr marT="91425" marB="91425" marR="91425" marL="91425"/>
                </a:tc>
                <a:tc>
                  <a:txBody>
                    <a:bodyPr>
                      <a:noAutofit/>
                    </a:bodyPr>
                    <a:lstStyle/>
                    <a:p>
                      <a:pPr indent="0" lvl="0" marL="0" rtl="0" algn="l">
                        <a:spcBef>
                          <a:spcPts val="0"/>
                        </a:spcBef>
                        <a:spcAft>
                          <a:spcPts val="0"/>
                        </a:spcAft>
                        <a:buNone/>
                      </a:pPr>
                      <a:r>
                        <a:rPr b="1" lang="en-US"/>
                        <a:t>33</a:t>
                      </a:r>
                      <a:endParaRPr b="1"/>
                    </a:p>
                  </a:txBody>
                  <a:tcPr marT="91425" marB="91425" marR="91425" marL="91425"/>
                </a:tc>
                <a:tc>
                  <a:txBody>
                    <a:bodyPr>
                      <a:noAutofit/>
                    </a:bodyPr>
                    <a:lstStyle/>
                    <a:p>
                      <a:pPr indent="0" lvl="0" marL="0" rtl="0" algn="l">
                        <a:spcBef>
                          <a:spcPts val="0"/>
                        </a:spcBef>
                        <a:spcAft>
                          <a:spcPts val="0"/>
                        </a:spcAft>
                        <a:buNone/>
                      </a:pPr>
                      <a:r>
                        <a:rPr b="1" lang="en-US"/>
                        <a:t>37</a:t>
                      </a:r>
                      <a:endParaRPr b="1"/>
                    </a:p>
                  </a:txBody>
                  <a:tcPr marT="91425" marB="91425" marR="91425" marL="91425"/>
                </a:tc>
              </a:tr>
              <a:tr h="381000">
                <a:tc>
                  <a:txBody>
                    <a:bodyPr>
                      <a:noAutofit/>
                    </a:bodyPr>
                    <a:lstStyle/>
                    <a:p>
                      <a:pPr indent="0" lvl="0" marL="0" rtl="0" algn="l">
                        <a:spcBef>
                          <a:spcPts val="0"/>
                        </a:spcBef>
                        <a:spcAft>
                          <a:spcPts val="0"/>
                        </a:spcAft>
                        <a:buNone/>
                      </a:pPr>
                      <a:r>
                        <a:rPr b="1" lang="en-US"/>
                        <a:t>Rows</a:t>
                      </a:r>
                      <a:endParaRPr b="1"/>
                    </a:p>
                  </a:txBody>
                  <a:tcPr marT="91425" marB="91425" marR="91425" marL="91425"/>
                </a:tc>
                <a:tc>
                  <a:txBody>
                    <a:bodyPr>
                      <a:noAutofit/>
                    </a:bodyPr>
                    <a:lstStyle/>
                    <a:p>
                      <a:pPr indent="0" lvl="0" marL="0" rtl="0" algn="l">
                        <a:spcBef>
                          <a:spcPts val="0"/>
                        </a:spcBef>
                        <a:spcAft>
                          <a:spcPts val="0"/>
                        </a:spcAft>
                        <a:buNone/>
                      </a:pPr>
                      <a:r>
                        <a:rPr b="1" lang="en-US"/>
                        <a:t>56533</a:t>
                      </a:r>
                      <a:endParaRPr b="1"/>
                    </a:p>
                  </a:txBody>
                  <a:tcPr marT="91425" marB="91425" marR="91425" marL="91425"/>
                </a:tc>
                <a:tc>
                  <a:txBody>
                    <a:bodyPr>
                      <a:noAutofit/>
                    </a:bodyPr>
                    <a:lstStyle/>
                    <a:p>
                      <a:pPr indent="0" lvl="0" marL="0" rtl="0" algn="l">
                        <a:spcBef>
                          <a:spcPts val="0"/>
                        </a:spcBef>
                        <a:spcAft>
                          <a:spcPts val="0"/>
                        </a:spcAft>
                        <a:buNone/>
                      </a:pPr>
                      <a:r>
                        <a:rPr b="1" lang="en-US"/>
                        <a:t>25775</a:t>
                      </a:r>
                      <a:endParaRPr b="1"/>
                    </a:p>
                  </a:txBody>
                  <a:tcPr marT="91425" marB="91425" marR="91425" marL="91425"/>
                </a:tc>
                <a:tc>
                  <a:txBody>
                    <a:bodyPr>
                      <a:noAutofit/>
                    </a:bodyPr>
                    <a:lstStyle/>
                    <a:p>
                      <a:pPr indent="0" lvl="0" marL="0" rtl="0" algn="l">
                        <a:spcBef>
                          <a:spcPts val="0"/>
                        </a:spcBef>
                        <a:spcAft>
                          <a:spcPts val="0"/>
                        </a:spcAft>
                        <a:buNone/>
                      </a:pPr>
                      <a:r>
                        <a:rPr b="1" lang="en-US"/>
                        <a:t>64927</a:t>
                      </a:r>
                      <a:endParaRPr b="1"/>
                    </a:p>
                  </a:txBody>
                  <a:tcPr marT="91425" marB="91425" marR="91425" marL="91425"/>
                </a:tc>
                <a:tc>
                  <a:txBody>
                    <a:bodyPr>
                      <a:noAutofit/>
                    </a:bodyPr>
                    <a:lstStyle/>
                    <a:p>
                      <a:pPr indent="0" lvl="0" marL="0" rtl="0" algn="l">
                        <a:spcBef>
                          <a:spcPts val="0"/>
                        </a:spcBef>
                        <a:spcAft>
                          <a:spcPts val="0"/>
                        </a:spcAft>
                        <a:buNone/>
                      </a:pPr>
                      <a:r>
                        <a:rPr b="1" lang="en-US"/>
                        <a:t>4347</a:t>
                      </a:r>
                      <a:endParaRPr b="1"/>
                    </a:p>
                  </a:txBody>
                  <a:tcPr marT="91425" marB="91425" marR="91425" marL="91425"/>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228"/>
          <p:cNvSpPr txBox="1"/>
          <p:nvPr/>
        </p:nvSpPr>
        <p:spPr>
          <a:xfrm>
            <a:off x="855525" y="590600"/>
            <a:ext cx="10983900" cy="12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latin typeface="Trebuchet MS"/>
                <a:ea typeface="Trebuchet MS"/>
                <a:cs typeface="Trebuchet MS"/>
                <a:sym typeface="Trebuchet MS"/>
              </a:rPr>
              <a:t>Workflow</a:t>
            </a:r>
            <a:endParaRPr sz="5000">
              <a:latin typeface="Trebuchet MS"/>
              <a:ea typeface="Trebuchet MS"/>
              <a:cs typeface="Trebuchet MS"/>
              <a:sym typeface="Trebuchet MS"/>
            </a:endParaRPr>
          </a:p>
        </p:txBody>
      </p:sp>
      <p:sp>
        <p:nvSpPr>
          <p:cNvPr id="1408" name="Google Shape;1408;p228"/>
          <p:cNvSpPr txBox="1"/>
          <p:nvPr/>
        </p:nvSpPr>
        <p:spPr>
          <a:xfrm>
            <a:off x="1159100" y="1473700"/>
            <a:ext cx="10542300" cy="4884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Prepare and format new data</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Parse Address and Geocode</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Deduplication within each individual data system</a:t>
            </a:r>
            <a:endParaRPr sz="2400">
              <a:latin typeface="Trebuchet MS"/>
              <a:ea typeface="Trebuchet MS"/>
              <a:cs typeface="Trebuchet MS"/>
              <a:sym typeface="Trebuchet MS"/>
            </a:endParaRPr>
          </a:p>
          <a:p>
            <a:pPr indent="-381000" lvl="1" marL="914400" rtl="0" algn="l">
              <a:lnSpc>
                <a:spcPct val="150000"/>
              </a:lnSpc>
              <a:spcBef>
                <a:spcPts val="0"/>
              </a:spcBef>
              <a:spcAft>
                <a:spcPts val="0"/>
              </a:spcAft>
              <a:buSzPts val="2400"/>
              <a:buFont typeface="Trebuchet MS"/>
              <a:buAutoNum type="alphaLcPeriod"/>
            </a:pPr>
            <a:r>
              <a:rPr lang="en-US" sz="2400">
                <a:latin typeface="Trebuchet MS"/>
                <a:ea typeface="Trebuchet MS"/>
                <a:cs typeface="Trebuchet MS"/>
                <a:sym typeface="Trebuchet MS"/>
              </a:rPr>
              <a:t>Deterministic Deduplication</a:t>
            </a:r>
            <a:endParaRPr sz="2400">
              <a:latin typeface="Trebuchet MS"/>
              <a:ea typeface="Trebuchet MS"/>
              <a:cs typeface="Trebuchet MS"/>
              <a:sym typeface="Trebuchet MS"/>
            </a:endParaRPr>
          </a:p>
          <a:p>
            <a:pPr indent="-381000" lvl="1" marL="914400" rtl="0" algn="l">
              <a:lnSpc>
                <a:spcPct val="150000"/>
              </a:lnSpc>
              <a:spcBef>
                <a:spcPts val="0"/>
              </a:spcBef>
              <a:spcAft>
                <a:spcPts val="0"/>
              </a:spcAft>
              <a:buSzPts val="2400"/>
              <a:buFont typeface="Trebuchet MS"/>
              <a:buAutoNum type="alphaLcPeriod"/>
            </a:pPr>
            <a:r>
              <a:rPr lang="en-US" sz="2400">
                <a:latin typeface="Trebuchet MS"/>
                <a:ea typeface="Trebuchet MS"/>
                <a:cs typeface="Trebuchet MS"/>
                <a:sym typeface="Trebuchet MS"/>
              </a:rPr>
              <a:t>Probabilistic Deduplication</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Linkage across four systems</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Build predictive models</a:t>
            </a:r>
            <a:endParaRPr sz="2400">
              <a:latin typeface="Trebuchet MS"/>
              <a:ea typeface="Trebuchet MS"/>
              <a:cs typeface="Trebuchet MS"/>
              <a:sym typeface="Trebuchet M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229"/>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15" name="Google Shape;1415;p229"/>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33E50"/>
              </a:buClr>
              <a:buSzPts val="4400"/>
              <a:buFont typeface="Raleway"/>
              <a:buNone/>
            </a:pPr>
            <a:r>
              <a:rPr lang="en-US" sz="4400">
                <a:solidFill>
                  <a:srgbClr val="233E50"/>
                </a:solidFill>
              </a:rPr>
              <a:t>New Dataset--HCV</a:t>
            </a:r>
            <a:endParaRPr/>
          </a:p>
        </p:txBody>
      </p:sp>
      <p:sp>
        <p:nvSpPr>
          <p:cNvPr id="1416" name="Google Shape;1416;p229"/>
          <p:cNvSpPr txBox="1"/>
          <p:nvPr/>
        </p:nvSpPr>
        <p:spPr>
          <a:xfrm>
            <a:off x="316633" y="1429000"/>
            <a:ext cx="6159300" cy="399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100">
                <a:solidFill>
                  <a:schemeClr val="dk1"/>
                </a:solidFill>
                <a:latin typeface="Trebuchet MS"/>
                <a:ea typeface="Trebuchet MS"/>
                <a:cs typeface="Trebuchet MS"/>
                <a:sym typeface="Trebuchet MS"/>
              </a:rPr>
              <a:t>Stages</a:t>
            </a:r>
            <a:endParaRPr sz="3100">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b="1" lang="en-US" sz="2400" u="sng">
                <a:solidFill>
                  <a:schemeClr val="dk1"/>
                </a:solidFill>
                <a:latin typeface="Trebuchet MS"/>
                <a:ea typeface="Trebuchet MS"/>
                <a:cs typeface="Trebuchet MS"/>
                <a:sym typeface="Trebuchet MS"/>
              </a:rPr>
              <a:t>Preparing data</a:t>
            </a:r>
            <a:endParaRPr b="1" sz="2400" u="sng">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Geocoding/Address Parsing</a:t>
            </a:r>
            <a:endParaRPr sz="2400">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Deduplication (deterministic/probabilistic)</a:t>
            </a:r>
            <a:endParaRPr sz="2400">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Combining datasets</a:t>
            </a:r>
            <a:endParaRPr sz="2400">
              <a:solidFill>
                <a:schemeClr val="dk1"/>
              </a:solidFill>
              <a:latin typeface="Trebuchet MS"/>
              <a:ea typeface="Trebuchet MS"/>
              <a:cs typeface="Trebuchet MS"/>
              <a:sym typeface="Trebuchet MS"/>
            </a:endParaRPr>
          </a:p>
        </p:txBody>
      </p:sp>
      <p:sp>
        <p:nvSpPr>
          <p:cNvPr id="1417" name="Google Shape;1417;p229"/>
          <p:cNvSpPr txBox="1"/>
          <p:nvPr/>
        </p:nvSpPr>
        <p:spPr>
          <a:xfrm>
            <a:off x="6096000" y="1429000"/>
            <a:ext cx="5474700" cy="288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100">
                <a:solidFill>
                  <a:schemeClr val="dk1"/>
                </a:solidFill>
                <a:latin typeface="Trebuchet MS"/>
                <a:ea typeface="Trebuchet MS"/>
                <a:cs typeface="Trebuchet MS"/>
                <a:sym typeface="Trebuchet MS"/>
              </a:rPr>
              <a:t>Progress</a:t>
            </a:r>
            <a:endParaRPr sz="2400">
              <a:solidFill>
                <a:schemeClr val="dk1"/>
              </a:solidFill>
              <a:latin typeface="Trebuchet MS"/>
              <a:ea typeface="Trebuchet MS"/>
              <a:cs typeface="Trebuchet MS"/>
              <a:sym typeface="Trebuchet MS"/>
            </a:endParaRPr>
          </a:p>
          <a:p>
            <a:pPr indent="-355600" lvl="0" marL="342900" rtl="0" algn="l">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Selecting columns to work with:</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customer IDs</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customer personal information</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customer residential information</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voucher &amp; staff information</a:t>
            </a:r>
            <a:endParaRPr sz="2400">
              <a:solidFill>
                <a:schemeClr val="dk1"/>
              </a:solidFill>
              <a:latin typeface="Trebuchet MS"/>
              <a:ea typeface="Trebuchet MS"/>
              <a:cs typeface="Trebuchet MS"/>
              <a:sym typeface="Trebuchet MS"/>
            </a:endParaRPr>
          </a:p>
          <a:p>
            <a:pPr indent="-355600" lvl="0" marL="342900" rtl="0" algn="l">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Standardisation</a:t>
            </a:r>
            <a:endParaRPr sz="2400">
              <a:solidFill>
                <a:schemeClr val="dk1"/>
              </a:solidFill>
              <a:latin typeface="Trebuchet MS"/>
              <a:ea typeface="Trebuchet MS"/>
              <a:cs typeface="Trebuchet MS"/>
              <a:sym typeface="Trebuchet MS"/>
            </a:endParaRPr>
          </a:p>
        </p:txBody>
      </p:sp>
      <p:cxnSp>
        <p:nvCxnSpPr>
          <p:cNvPr id="1418" name="Google Shape;1418;p229"/>
          <p:cNvCxnSpPr/>
          <p:nvPr/>
        </p:nvCxnSpPr>
        <p:spPr>
          <a:xfrm>
            <a:off x="2993767" y="2439867"/>
            <a:ext cx="2862000" cy="132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230"/>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25" name="Google Shape;1425;p230"/>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HCV Results</a:t>
            </a:r>
            <a:endParaRPr/>
          </a:p>
        </p:txBody>
      </p:sp>
      <p:sp>
        <p:nvSpPr>
          <p:cNvPr id="1426" name="Google Shape;1426;p230"/>
          <p:cNvSpPr txBox="1"/>
          <p:nvPr/>
        </p:nvSpPr>
        <p:spPr>
          <a:xfrm>
            <a:off x="1987400" y="1169833"/>
            <a:ext cx="8217300" cy="5303100"/>
          </a:xfrm>
          <a:prstGeom prst="rect">
            <a:avLst/>
          </a:prstGeom>
          <a:noFill/>
          <a:ln>
            <a:noFill/>
          </a:ln>
        </p:spPr>
        <p:txBody>
          <a:bodyPr anchorCtr="0" anchor="t" bIns="121900" lIns="121900" spcFirstLastPara="1" rIns="121900" wrap="square" tIns="121900">
            <a:noAutofit/>
          </a:bodyPr>
          <a:lstStyle/>
          <a:p>
            <a:pPr indent="-355600" lvl="0" marL="342900" marR="0" rtl="0" algn="l">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Started with 37 columns, now have 23 columns, may end up with fewer columns</a:t>
            </a:r>
            <a:endParaRPr sz="2400">
              <a:latin typeface="Trebuchet MS"/>
              <a:ea typeface="Trebuchet MS"/>
              <a:cs typeface="Trebuchet MS"/>
              <a:sym typeface="Trebuchet MS"/>
            </a:endParaRPr>
          </a:p>
          <a:p>
            <a:pPr indent="-355600" lvl="0" marL="342900" marR="0" rtl="0" algn="l">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Standardisation</a:t>
            </a:r>
            <a:endParaRPr sz="2400">
              <a:latin typeface="Trebuchet MS"/>
              <a:ea typeface="Trebuchet MS"/>
              <a:cs typeface="Trebuchet MS"/>
              <a:sym typeface="Trebuchet MS"/>
            </a:endParaRPr>
          </a:p>
          <a:p>
            <a:pPr indent="-368300" lvl="1" marL="914400" rtl="0" algn="l">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Separated DoB columns into 3 columns</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SzPts val="2400"/>
              <a:buFont typeface="Trebuchet MS"/>
              <a:buChar char="○"/>
            </a:pPr>
            <a:r>
              <a:rPr lang="en-US" sz="2400">
                <a:solidFill>
                  <a:schemeClr val="dk1"/>
                </a:solidFill>
                <a:latin typeface="Trebuchet MS"/>
                <a:ea typeface="Trebuchet MS"/>
                <a:cs typeface="Trebuchet MS"/>
                <a:sym typeface="Trebuchet MS"/>
              </a:rPr>
              <a:t>Race columns 1-5 → a single race column</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Address Columns  → a single address column</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Unified data format &amp; column names</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NA rows: 0</a:t>
            </a:r>
            <a:endParaRPr sz="2400">
              <a:latin typeface="Trebuchet MS"/>
              <a:ea typeface="Trebuchet MS"/>
              <a:cs typeface="Trebuchet MS"/>
              <a:sym typeface="Trebuchet MS"/>
            </a:endParaRPr>
          </a:p>
          <a:p>
            <a:pPr indent="-368300" lvl="1" marL="914400" marR="0" rtl="0" algn="l">
              <a:lnSpc>
                <a:spcPct val="100000"/>
              </a:lnSpc>
              <a:spcBef>
                <a:spcPts val="1500"/>
              </a:spcBef>
              <a:spcAft>
                <a:spcPts val="0"/>
              </a:spcAft>
              <a:buSzPts val="2400"/>
              <a:buFont typeface="Trebuchet MS"/>
              <a:buChar char="○"/>
            </a:pPr>
            <a:r>
              <a:rPr lang="en-US" sz="2400">
                <a:solidFill>
                  <a:schemeClr val="dk1"/>
                </a:solidFill>
                <a:latin typeface="Trebuchet MS"/>
                <a:ea typeface="Trebuchet MS"/>
                <a:cs typeface="Trebuchet MS"/>
                <a:sym typeface="Trebuchet MS"/>
              </a:rPr>
              <a:t>DoB in the future: 0</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Invalid SSN: 181</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231"/>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33" name="Google Shape;1433;p231"/>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Address Parser/Geocode</a:t>
            </a:r>
            <a:endParaRPr/>
          </a:p>
        </p:txBody>
      </p:sp>
      <p:sp>
        <p:nvSpPr>
          <p:cNvPr id="1434" name="Google Shape;1434;p231"/>
          <p:cNvSpPr txBox="1"/>
          <p:nvPr/>
        </p:nvSpPr>
        <p:spPr>
          <a:xfrm>
            <a:off x="657900" y="1356967"/>
            <a:ext cx="11102400" cy="4791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0"/>
              </a:spcBef>
              <a:spcAft>
                <a:spcPts val="0"/>
              </a:spcAft>
              <a:buSzPts val="1900"/>
              <a:buChar char="❖"/>
            </a:pPr>
            <a:r>
              <a:rPr lang="en-US" sz="1900"/>
              <a:t>Background: full addresses provided by the sponsors are in unparsed form. We need a secure, private, and inexpensive way to parse the addresses in order to pass them in deduplication and linkage. </a:t>
            </a:r>
            <a:endParaRPr sz="1900"/>
          </a:p>
          <a:p>
            <a:pPr indent="-425450" lvl="0" marL="609600" rtl="0" algn="l">
              <a:lnSpc>
                <a:spcPct val="115000"/>
              </a:lnSpc>
              <a:spcBef>
                <a:spcPts val="0"/>
              </a:spcBef>
              <a:spcAft>
                <a:spcPts val="0"/>
              </a:spcAft>
              <a:buSzPts val="1900"/>
              <a:buChar char="❖"/>
            </a:pPr>
            <a:r>
              <a:rPr lang="en-US" sz="1900"/>
              <a:t>Methods: Python address parser package (https://parserator.datamade.us/usaddress)</a:t>
            </a:r>
            <a:endParaRPr sz="1900"/>
          </a:p>
          <a:p>
            <a:pPr indent="-425450" lvl="0" marL="609600" rtl="0" algn="l">
              <a:lnSpc>
                <a:spcPct val="115000"/>
              </a:lnSpc>
              <a:spcBef>
                <a:spcPts val="0"/>
              </a:spcBef>
              <a:spcAft>
                <a:spcPts val="0"/>
              </a:spcAft>
              <a:buSzPts val="1900"/>
              <a:buChar char="❖"/>
            </a:pPr>
            <a:r>
              <a:rPr lang="en-US" sz="1900"/>
              <a:t>Results : Parserator performs comparably with google map API (statistics forthcoming)</a:t>
            </a:r>
            <a:endParaRPr sz="1900"/>
          </a:p>
          <a:p>
            <a:pPr indent="-425450" lvl="0" marL="609600" rtl="0" algn="l">
              <a:lnSpc>
                <a:spcPct val="115000"/>
              </a:lnSpc>
              <a:spcBef>
                <a:spcPts val="0"/>
              </a:spcBef>
              <a:spcAft>
                <a:spcPts val="0"/>
              </a:spcAft>
              <a:buSzPts val="1900"/>
              <a:buChar char="❖"/>
            </a:pPr>
            <a:r>
              <a:rPr lang="en-US" sz="1900"/>
              <a:t>Example:</a:t>
            </a:r>
            <a:endParaRPr sz="1900"/>
          </a:p>
          <a:p>
            <a:pPr indent="-425450" lvl="1" marL="1219200" rtl="0" algn="l">
              <a:lnSpc>
                <a:spcPct val="115000"/>
              </a:lnSpc>
              <a:spcBef>
                <a:spcPts val="0"/>
              </a:spcBef>
              <a:spcAft>
                <a:spcPts val="0"/>
              </a:spcAft>
              <a:buSzPts val="1900"/>
              <a:buChar char="➢"/>
            </a:pPr>
            <a:r>
              <a:rPr lang="en-US" sz="1900"/>
              <a:t>full_address = { 90 N 9th street, Arlington, VA, 22203 }</a:t>
            </a:r>
            <a:endParaRPr sz="1900"/>
          </a:p>
          <a:p>
            <a:pPr indent="-425450" lvl="1" marL="1219200" rtl="0" algn="l">
              <a:lnSpc>
                <a:spcPct val="115000"/>
              </a:lnSpc>
              <a:spcBef>
                <a:spcPts val="0"/>
              </a:spcBef>
              <a:spcAft>
                <a:spcPts val="0"/>
              </a:spcAft>
              <a:buSzPts val="1900"/>
              <a:buChar char="➢"/>
            </a:pPr>
            <a:r>
              <a:t/>
            </a:r>
            <a:endParaRPr sz="1900"/>
          </a:p>
        </p:txBody>
      </p:sp>
      <p:pic>
        <p:nvPicPr>
          <p:cNvPr id="1435" name="Google Shape;1435;p231"/>
          <p:cNvPicPr preferRelativeResize="0"/>
          <p:nvPr/>
        </p:nvPicPr>
        <p:blipFill>
          <a:blip r:embed="rId3">
            <a:alphaModFix/>
          </a:blip>
          <a:stretch>
            <a:fillRect/>
          </a:stretch>
        </p:blipFill>
        <p:spPr>
          <a:xfrm>
            <a:off x="2029765" y="3873100"/>
            <a:ext cx="4559701" cy="27278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Google Shape;1441;p232"/>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Deterministic Linkage</a:t>
            </a:r>
            <a:endParaRPr sz="4400">
              <a:solidFill>
                <a:srgbClr val="233E50"/>
              </a:solidFill>
              <a:latin typeface="Raleway"/>
              <a:ea typeface="Raleway"/>
              <a:cs typeface="Raleway"/>
              <a:sym typeface="Raleway"/>
            </a:endParaRPr>
          </a:p>
        </p:txBody>
      </p:sp>
      <p:sp>
        <p:nvSpPr>
          <p:cNvPr id="1442" name="Google Shape;1442;p232"/>
          <p:cNvSpPr txBox="1"/>
          <p:nvPr/>
        </p:nvSpPr>
        <p:spPr>
          <a:xfrm>
            <a:off x="524367" y="963167"/>
            <a:ext cx="11452800" cy="5740500"/>
          </a:xfrm>
          <a:prstGeom prst="rect">
            <a:avLst/>
          </a:prstGeom>
          <a:noFill/>
          <a:ln>
            <a:noFill/>
          </a:ln>
        </p:spPr>
        <p:txBody>
          <a:bodyPr anchorCtr="0" anchor="t" bIns="121900" lIns="121900" spcFirstLastPara="1" rIns="121900" wrap="square" tIns="121900">
            <a:noAutofit/>
          </a:bodyPr>
          <a:lstStyle/>
          <a:p>
            <a:pPr indent="-425450" lvl="0" marL="609600" rtl="0" algn="l">
              <a:spcBef>
                <a:spcPts val="0"/>
              </a:spcBef>
              <a:spcAft>
                <a:spcPts val="0"/>
              </a:spcAft>
              <a:buSzPts val="1900"/>
              <a:buChar char="❖"/>
            </a:pPr>
            <a:r>
              <a:rPr lang="en-US" sz="1900"/>
              <a:t>Background : In order to improve from last year’s probabilistic linkage, we are adding deterministic deduplication on SSN in each system prior to probabilistic deduplication. </a:t>
            </a:r>
            <a:endParaRPr sz="1900"/>
          </a:p>
          <a:p>
            <a:pPr indent="0" lvl="0" marL="0" rtl="0" algn="l">
              <a:spcBef>
                <a:spcPts val="0"/>
              </a:spcBef>
              <a:spcAft>
                <a:spcPts val="0"/>
              </a:spcAft>
              <a:buNone/>
            </a:pPr>
            <a:r>
              <a:t/>
            </a:r>
            <a:endParaRPr sz="1900"/>
          </a:p>
          <a:p>
            <a:pPr indent="-425450" lvl="0" marL="609600" rtl="0" algn="l">
              <a:spcBef>
                <a:spcPts val="0"/>
              </a:spcBef>
              <a:spcAft>
                <a:spcPts val="0"/>
              </a:spcAft>
              <a:buSzPts val="1900"/>
              <a:buChar char="❖"/>
            </a:pPr>
            <a:r>
              <a:rPr lang="en-US" sz="1900"/>
              <a:t>Results</a:t>
            </a:r>
            <a:endParaRPr sz="1900"/>
          </a:p>
          <a:p>
            <a:pPr indent="-425450" lvl="1" marL="1219200" rtl="0" algn="l">
              <a:spcBef>
                <a:spcPts val="0"/>
              </a:spcBef>
              <a:spcAft>
                <a:spcPts val="0"/>
              </a:spcAft>
              <a:buSzPts val="1900"/>
              <a:buChar char="➢"/>
            </a:pPr>
            <a:r>
              <a:rPr lang="en-US" sz="1900"/>
              <a:t>ETO</a:t>
            </a:r>
            <a:endParaRPr sz="1900"/>
          </a:p>
          <a:p>
            <a:pPr indent="-425450" lvl="2" marL="1828800" rtl="0" algn="l">
              <a:spcBef>
                <a:spcPts val="0"/>
              </a:spcBef>
              <a:spcAft>
                <a:spcPts val="0"/>
              </a:spcAft>
              <a:buSzPts val="1900"/>
              <a:buChar char="■"/>
            </a:pPr>
            <a:r>
              <a:rPr lang="en-US" sz="1900"/>
              <a:t>Size: 25775 observation, 37 columns </a:t>
            </a:r>
            <a:endParaRPr sz="1900"/>
          </a:p>
          <a:p>
            <a:pPr indent="-425450" lvl="2" marL="1828800" rtl="0" algn="l">
              <a:spcBef>
                <a:spcPts val="0"/>
              </a:spcBef>
              <a:spcAft>
                <a:spcPts val="0"/>
              </a:spcAft>
              <a:buSzPts val="1900"/>
              <a:buChar char="■"/>
            </a:pPr>
            <a:r>
              <a:rPr lang="en-US" sz="1900"/>
              <a:t>Observation with SSN: </a:t>
            </a:r>
            <a:r>
              <a:rPr lang="en-US" sz="1900">
                <a:solidFill>
                  <a:srgbClr val="FF0000"/>
                </a:solidFill>
              </a:rPr>
              <a:t>18307</a:t>
            </a:r>
            <a:endParaRPr sz="1900">
              <a:solidFill>
                <a:srgbClr val="FF0000"/>
              </a:solidFill>
            </a:endParaRPr>
          </a:p>
          <a:p>
            <a:pPr indent="-425450" lvl="2" marL="1828800" rtl="0" algn="l">
              <a:spcBef>
                <a:spcPts val="0"/>
              </a:spcBef>
              <a:spcAft>
                <a:spcPts val="0"/>
              </a:spcAft>
              <a:buSzPts val="1900"/>
              <a:buChar char="■"/>
            </a:pPr>
            <a:r>
              <a:rPr lang="en-US" sz="1900"/>
              <a:t>Observations without SSN: 7467</a:t>
            </a:r>
            <a:endParaRPr sz="1900"/>
          </a:p>
          <a:p>
            <a:pPr indent="-425450" lvl="2" marL="1828800" rtl="0" algn="l">
              <a:spcBef>
                <a:spcPts val="0"/>
              </a:spcBef>
              <a:spcAft>
                <a:spcPts val="0"/>
              </a:spcAft>
              <a:buSzPts val="1900"/>
              <a:buChar char="■"/>
            </a:pPr>
            <a:r>
              <a:rPr lang="en-US" sz="1900"/>
              <a:t>After deduplication: </a:t>
            </a:r>
            <a:r>
              <a:rPr b="1" lang="en-US" sz="1900">
                <a:solidFill>
                  <a:srgbClr val="6AA84F"/>
                </a:solidFill>
              </a:rPr>
              <a:t>17871</a:t>
            </a:r>
            <a:r>
              <a:rPr b="1" lang="en-US" sz="1900"/>
              <a:t> </a:t>
            </a:r>
            <a:endParaRPr b="1" sz="1900"/>
          </a:p>
          <a:p>
            <a:pPr indent="-425450" lvl="1" marL="1219200" rtl="0" algn="l">
              <a:spcBef>
                <a:spcPts val="0"/>
              </a:spcBef>
              <a:spcAft>
                <a:spcPts val="0"/>
              </a:spcAft>
              <a:buSzPts val="1900"/>
              <a:buChar char="➢"/>
            </a:pPr>
            <a:r>
              <a:rPr lang="en-US" sz="1900"/>
              <a:t>ANZ</a:t>
            </a:r>
            <a:endParaRPr sz="1900"/>
          </a:p>
          <a:p>
            <a:pPr indent="-425450" lvl="2" marL="1828800" rtl="0" algn="l">
              <a:spcBef>
                <a:spcPts val="0"/>
              </a:spcBef>
              <a:spcAft>
                <a:spcPts val="0"/>
              </a:spcAft>
              <a:buClr>
                <a:schemeClr val="dk1"/>
              </a:buClr>
              <a:buSzPts val="1900"/>
              <a:buChar char="■"/>
            </a:pPr>
            <a:r>
              <a:rPr lang="en-US" sz="1900">
                <a:solidFill>
                  <a:schemeClr val="dk1"/>
                </a:solidFill>
              </a:rPr>
              <a:t>Size: </a:t>
            </a:r>
            <a:r>
              <a:rPr lang="en-US" sz="1900"/>
              <a:t>56533</a:t>
            </a:r>
            <a:r>
              <a:rPr lang="en-US" sz="1900">
                <a:solidFill>
                  <a:schemeClr val="dk1"/>
                </a:solidFill>
              </a:rPr>
              <a:t> observation, 44 columns </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 with SSN: </a:t>
            </a:r>
            <a:r>
              <a:rPr lang="en-US" sz="1900">
                <a:solidFill>
                  <a:srgbClr val="FF0000"/>
                </a:solidFill>
              </a:rPr>
              <a:t>28968</a:t>
            </a:r>
            <a:endParaRPr sz="1900">
              <a:solidFill>
                <a:srgbClr val="FF0000"/>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Observations without SSN: 27555</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After deduplication: </a:t>
            </a:r>
            <a:r>
              <a:rPr b="1" lang="en-US" sz="1900">
                <a:solidFill>
                  <a:srgbClr val="6AA84F"/>
                </a:solidFill>
              </a:rPr>
              <a:t>28705</a:t>
            </a:r>
            <a:endParaRPr b="1" sz="1900">
              <a:solidFill>
                <a:srgbClr val="6AA84F"/>
              </a:solidFill>
            </a:endParaRPr>
          </a:p>
          <a:p>
            <a:pPr indent="-425450" lvl="1" marL="1219200" rtl="0" algn="l">
              <a:spcBef>
                <a:spcPts val="0"/>
              </a:spcBef>
              <a:spcAft>
                <a:spcPts val="0"/>
              </a:spcAft>
              <a:buClr>
                <a:schemeClr val="dk1"/>
              </a:buClr>
              <a:buSzPts val="1900"/>
              <a:buChar char="➢"/>
            </a:pPr>
            <a:r>
              <a:rPr lang="en-US" sz="1900">
                <a:solidFill>
                  <a:schemeClr val="dk1"/>
                </a:solidFill>
              </a:rPr>
              <a:t>WVS</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Size: </a:t>
            </a:r>
            <a:r>
              <a:rPr lang="en-US" sz="1900"/>
              <a:t>64927 </a:t>
            </a:r>
            <a:r>
              <a:rPr lang="en-US" sz="1900">
                <a:solidFill>
                  <a:schemeClr val="dk1"/>
                </a:solidFill>
              </a:rPr>
              <a:t>observation, 33 columns </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 with SSN: </a:t>
            </a:r>
            <a:r>
              <a:rPr lang="en-US" sz="1900">
                <a:solidFill>
                  <a:srgbClr val="FF0000"/>
                </a:solidFill>
              </a:rPr>
              <a:t>15525</a:t>
            </a:r>
            <a:endParaRPr sz="1900">
              <a:solidFill>
                <a:srgbClr val="FF0000"/>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Observations without SSN: 49402</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After deduplication: </a:t>
            </a:r>
            <a:r>
              <a:rPr b="1" lang="en-US" sz="1900">
                <a:solidFill>
                  <a:srgbClr val="6AA84F"/>
                </a:solidFill>
              </a:rPr>
              <a:t>11308</a:t>
            </a:r>
            <a:endParaRPr b="1" sz="1900">
              <a:solidFill>
                <a:srgbClr val="6AA84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233"/>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49" name="Google Shape;1449;p233"/>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The ‘Lucy’ Problem</a:t>
            </a:r>
            <a:endParaRPr/>
          </a:p>
        </p:txBody>
      </p:sp>
      <p:sp>
        <p:nvSpPr>
          <p:cNvPr id="1450" name="Google Shape;1450;p233"/>
          <p:cNvSpPr txBox="1"/>
          <p:nvPr/>
        </p:nvSpPr>
        <p:spPr>
          <a:xfrm>
            <a:off x="657900" y="1356967"/>
            <a:ext cx="11102400" cy="4791600"/>
          </a:xfrm>
          <a:prstGeom prst="rect">
            <a:avLst/>
          </a:prstGeom>
          <a:noFill/>
          <a:ln>
            <a:noFill/>
          </a:ln>
        </p:spPr>
        <p:txBody>
          <a:bodyPr anchorCtr="0" anchor="t" bIns="121900" lIns="121900" spcFirstLastPara="1" rIns="121900" wrap="square" tIns="121900">
            <a:noAutofit/>
          </a:bodyPr>
          <a:lstStyle/>
          <a:p>
            <a:pPr indent="0" lvl="0" marL="609600" rtl="0" algn="l">
              <a:lnSpc>
                <a:spcPct val="115000"/>
              </a:lnSpc>
              <a:spcBef>
                <a:spcPts val="0"/>
              </a:spcBef>
              <a:spcAft>
                <a:spcPts val="0"/>
              </a:spcAft>
              <a:buNone/>
            </a:pPr>
            <a:r>
              <a:rPr lang="en-US" sz="1900"/>
              <a:t>Problem: Occasionally, records that appeared distinct in a single data source would be collapsed when we joined data sources: </a:t>
            </a:r>
            <a:endParaRPr sz="1900"/>
          </a:p>
        </p:txBody>
      </p:sp>
      <p:graphicFrame>
        <p:nvGraphicFramePr>
          <p:cNvPr id="1451" name="Google Shape;1451;p233"/>
          <p:cNvGraphicFramePr/>
          <p:nvPr/>
        </p:nvGraphicFramePr>
        <p:xfrm>
          <a:off x="831867" y="2840667"/>
          <a:ext cx="3000000" cy="3000000"/>
        </p:xfrm>
        <a:graphic>
          <a:graphicData uri="http://schemas.openxmlformats.org/drawingml/2006/table">
            <a:tbl>
              <a:tblPr>
                <a:noFill/>
                <a:tableStyleId>{41223A1B-0240-41FE-B82D-F85BBA659268}</a:tableStyleId>
              </a:tblPr>
              <a:tblGrid>
                <a:gridCol w="2064300"/>
                <a:gridCol w="2064300"/>
              </a:tblGrid>
              <a:tr h="375000">
                <a:tc>
                  <a:txBody>
                    <a:bodyPr>
                      <a:noAutofit/>
                    </a:bodyPr>
                    <a:lstStyle/>
                    <a:p>
                      <a:pPr indent="0" lvl="0" marL="0" rtl="0" algn="l">
                        <a:spcBef>
                          <a:spcPts val="0"/>
                        </a:spcBef>
                        <a:spcAft>
                          <a:spcPts val="0"/>
                        </a:spcAft>
                        <a:buNone/>
                      </a:pPr>
                      <a:r>
                        <a:rPr b="1" lang="en-US" sz="1900"/>
                        <a:t>First Name</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Last Name</a:t>
                      </a:r>
                      <a:endParaRPr b="1" sz="1900"/>
                    </a:p>
                  </a:txBody>
                  <a:tcPr marT="121900" marB="121900" marR="121900" marL="121900"/>
                </a:tc>
              </a:tr>
              <a:tr h="336125">
                <a:tc>
                  <a:txBody>
                    <a:bodyPr>
                      <a:noAutofit/>
                    </a:bodyPr>
                    <a:lstStyle/>
                    <a:p>
                      <a:pPr indent="0" lvl="0" marL="0" rtl="0" algn="l">
                        <a:spcBef>
                          <a:spcPts val="0"/>
                        </a:spcBef>
                        <a:spcAft>
                          <a:spcPts val="0"/>
                        </a:spcAft>
                        <a:buNone/>
                      </a:pPr>
                      <a:r>
                        <a:rPr lang="en-US" sz="1900"/>
                        <a:t>Lucy</a:t>
                      </a:r>
                      <a:endParaRPr sz="1900"/>
                    </a:p>
                  </a:txBody>
                  <a:tcPr marT="121900" marB="121900" marR="121900" marL="121900"/>
                </a:tc>
                <a:tc>
                  <a:txBody>
                    <a:bodyPr>
                      <a:noAutofit/>
                    </a:bodyPr>
                    <a:lstStyle/>
                    <a:p>
                      <a:pPr indent="0" lvl="0" marL="0" rtl="0" algn="l">
                        <a:spcBef>
                          <a:spcPts val="0"/>
                        </a:spcBef>
                        <a:spcAft>
                          <a:spcPts val="0"/>
                        </a:spcAft>
                        <a:buNone/>
                      </a:pPr>
                      <a:r>
                        <a:rPr lang="en-US" sz="1900"/>
                        <a:t>Ball</a:t>
                      </a:r>
                      <a:endParaRPr sz="1900"/>
                    </a:p>
                  </a:txBody>
                  <a:tcPr marT="121900" marB="121900" marR="121900" marL="121900"/>
                </a:tc>
              </a:tr>
              <a:tr h="336125">
                <a:tc>
                  <a:txBody>
                    <a:bodyPr>
                      <a:noAutofit/>
                    </a:bodyPr>
                    <a:lstStyle/>
                    <a:p>
                      <a:pPr indent="0" lvl="0" marL="0" rtl="0" algn="l">
                        <a:spcBef>
                          <a:spcPts val="0"/>
                        </a:spcBef>
                        <a:spcAft>
                          <a:spcPts val="0"/>
                        </a:spcAft>
                        <a:buNone/>
                      </a:pPr>
                      <a:r>
                        <a:rPr lang="en-US" sz="1900"/>
                        <a:t>Lucille</a:t>
                      </a:r>
                      <a:endParaRPr sz="1900"/>
                    </a:p>
                  </a:txBody>
                  <a:tcPr marT="121900" marB="121900" marR="121900" marL="121900"/>
                </a:tc>
                <a:tc>
                  <a:txBody>
                    <a:bodyPr>
                      <a:noAutofit/>
                    </a:bodyPr>
                    <a:lstStyle/>
                    <a:p>
                      <a:pPr indent="0" lvl="0" marL="0" rtl="0" algn="l">
                        <a:spcBef>
                          <a:spcPts val="0"/>
                        </a:spcBef>
                        <a:spcAft>
                          <a:spcPts val="0"/>
                        </a:spcAft>
                        <a:buNone/>
                      </a:pPr>
                      <a:r>
                        <a:rPr lang="en-US" sz="1900"/>
                        <a:t>Square</a:t>
                      </a:r>
                      <a:endParaRPr sz="1900"/>
                    </a:p>
                  </a:txBody>
                  <a:tcPr marT="121900" marB="121900" marR="121900" marL="121900"/>
                </a:tc>
              </a:tr>
            </a:tbl>
          </a:graphicData>
        </a:graphic>
      </p:graphicFrame>
      <p:graphicFrame>
        <p:nvGraphicFramePr>
          <p:cNvPr id="1452" name="Google Shape;1452;p233"/>
          <p:cNvGraphicFramePr/>
          <p:nvPr/>
        </p:nvGraphicFramePr>
        <p:xfrm>
          <a:off x="6294633" y="2840667"/>
          <a:ext cx="3000000" cy="3000000"/>
        </p:xfrm>
        <a:graphic>
          <a:graphicData uri="http://schemas.openxmlformats.org/drawingml/2006/table">
            <a:tbl>
              <a:tblPr>
                <a:noFill/>
                <a:tableStyleId>{41223A1B-0240-41FE-B82D-F85BBA659268}</a:tableStyleId>
              </a:tblPr>
              <a:tblGrid>
                <a:gridCol w="2732825"/>
                <a:gridCol w="2732825"/>
              </a:tblGrid>
              <a:tr h="375000">
                <a:tc>
                  <a:txBody>
                    <a:bodyPr>
                      <a:noAutofit/>
                    </a:bodyPr>
                    <a:lstStyle/>
                    <a:p>
                      <a:pPr indent="0" lvl="0" marL="0" rtl="0" algn="l">
                        <a:spcBef>
                          <a:spcPts val="0"/>
                        </a:spcBef>
                        <a:spcAft>
                          <a:spcPts val="0"/>
                        </a:spcAft>
                        <a:buNone/>
                      </a:pPr>
                      <a:r>
                        <a:rPr b="1" lang="en-US" sz="1900"/>
                        <a:t>First Name</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Last Name</a:t>
                      </a:r>
                      <a:endParaRPr b="1" sz="1900"/>
                    </a:p>
                  </a:txBody>
                  <a:tcPr marT="121900" marB="121900" marR="121900" marL="121900"/>
                </a:tc>
              </a:tr>
              <a:tr h="433525">
                <a:tc>
                  <a:txBody>
                    <a:bodyPr>
                      <a:noAutofit/>
                    </a:bodyPr>
                    <a:lstStyle/>
                    <a:p>
                      <a:pPr indent="0" lvl="0" marL="0" rtl="0" algn="l">
                        <a:spcBef>
                          <a:spcPts val="0"/>
                        </a:spcBef>
                        <a:spcAft>
                          <a:spcPts val="0"/>
                        </a:spcAft>
                        <a:buNone/>
                      </a:pPr>
                      <a:r>
                        <a:rPr lang="en-US" sz="1900"/>
                        <a:t>Lucille</a:t>
                      </a:r>
                      <a:endParaRPr sz="1900"/>
                    </a:p>
                  </a:txBody>
                  <a:tcPr marT="121900" marB="121900" marR="121900" marL="121900"/>
                </a:tc>
                <a:tc>
                  <a:txBody>
                    <a:bodyPr>
                      <a:noAutofit/>
                    </a:bodyPr>
                    <a:lstStyle/>
                    <a:p>
                      <a:pPr indent="0" lvl="0" marL="0" rtl="0" algn="l">
                        <a:spcBef>
                          <a:spcPts val="0"/>
                        </a:spcBef>
                        <a:spcAft>
                          <a:spcPts val="0"/>
                        </a:spcAft>
                        <a:buNone/>
                      </a:pPr>
                      <a:r>
                        <a:rPr lang="en-US" sz="1900"/>
                        <a:t>Ball</a:t>
                      </a:r>
                      <a:endParaRPr sz="1900"/>
                    </a:p>
                  </a:txBody>
                  <a:tcPr marT="121900" marB="121900" marR="121900" marL="121900"/>
                </a:tc>
              </a:tr>
            </a:tbl>
          </a:graphicData>
        </a:graphic>
      </p:graphicFrame>
      <p:sp>
        <p:nvSpPr>
          <p:cNvPr id="1453" name="Google Shape;1453;p233"/>
          <p:cNvSpPr txBox="1"/>
          <p:nvPr/>
        </p:nvSpPr>
        <p:spPr>
          <a:xfrm>
            <a:off x="831867" y="2387867"/>
            <a:ext cx="3879900" cy="452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WVS</a:t>
            </a:r>
            <a:endParaRPr sz="1900"/>
          </a:p>
        </p:txBody>
      </p:sp>
      <p:sp>
        <p:nvSpPr>
          <p:cNvPr id="1454" name="Google Shape;1454;p233"/>
          <p:cNvSpPr txBox="1"/>
          <p:nvPr/>
        </p:nvSpPr>
        <p:spPr>
          <a:xfrm>
            <a:off x="6294633" y="2387867"/>
            <a:ext cx="3879900" cy="452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ETO</a:t>
            </a:r>
            <a:endParaRPr sz="1900"/>
          </a:p>
        </p:txBody>
      </p:sp>
      <p:cxnSp>
        <p:nvCxnSpPr>
          <p:cNvPr id="1455" name="Google Shape;1455;p233"/>
          <p:cNvCxnSpPr/>
          <p:nvPr/>
        </p:nvCxnSpPr>
        <p:spPr>
          <a:xfrm flipH="1" rot="10800000">
            <a:off x="4971100" y="3596800"/>
            <a:ext cx="1320000" cy="20400"/>
          </a:xfrm>
          <a:prstGeom prst="straightConnector1">
            <a:avLst/>
          </a:prstGeom>
          <a:noFill/>
          <a:ln cap="flat" cmpd="sng" w="9525">
            <a:solidFill>
              <a:schemeClr val="dk2"/>
            </a:solidFill>
            <a:prstDash val="solid"/>
            <a:round/>
            <a:headEnd len="med" w="med" type="none"/>
            <a:tailEnd len="med" w="med" type="triangle"/>
          </a:ln>
        </p:spPr>
      </p:cxnSp>
      <p:cxnSp>
        <p:nvCxnSpPr>
          <p:cNvPr id="1456" name="Google Shape;1456;p233"/>
          <p:cNvCxnSpPr/>
          <p:nvPr/>
        </p:nvCxnSpPr>
        <p:spPr>
          <a:xfrm flipH="1" rot="10800000">
            <a:off x="4960467" y="3671033"/>
            <a:ext cx="1330800" cy="451500"/>
          </a:xfrm>
          <a:prstGeom prst="straightConnector1">
            <a:avLst/>
          </a:prstGeom>
          <a:noFill/>
          <a:ln cap="flat" cmpd="sng" w="9525">
            <a:solidFill>
              <a:schemeClr val="dk2"/>
            </a:solidFill>
            <a:prstDash val="solid"/>
            <a:round/>
            <a:headEnd len="med" w="med" type="none"/>
            <a:tailEnd len="med" w="med" type="triangle"/>
          </a:ln>
        </p:spPr>
      </p:cxnSp>
      <p:sp>
        <p:nvSpPr>
          <p:cNvPr id="1457" name="Google Shape;1457;p233"/>
          <p:cNvSpPr txBox="1"/>
          <p:nvPr/>
        </p:nvSpPr>
        <p:spPr>
          <a:xfrm>
            <a:off x="831867" y="4553467"/>
            <a:ext cx="10928400" cy="16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Solution: Originally we thought the problem was a calibration of the linkage weights. However, the true problem was an application of </a:t>
            </a:r>
            <a:r>
              <a:rPr i="1" lang="en-US" sz="1900"/>
              <a:t>deduplication</a:t>
            </a:r>
            <a:r>
              <a:rPr lang="en-US" sz="1900"/>
              <a:t> as opposed to </a:t>
            </a:r>
            <a:r>
              <a:rPr i="1" lang="en-US" sz="1900"/>
              <a:t>linkage</a:t>
            </a:r>
            <a:r>
              <a:rPr lang="en-US" sz="1900"/>
              <a:t>. </a:t>
            </a:r>
            <a:endParaRPr sz="19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234"/>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Next Steps</a:t>
            </a:r>
            <a:endParaRPr sz="4400">
              <a:solidFill>
                <a:srgbClr val="233E50"/>
              </a:solidFill>
              <a:latin typeface="Raleway"/>
              <a:ea typeface="Raleway"/>
              <a:cs typeface="Raleway"/>
              <a:sym typeface="Raleway"/>
            </a:endParaRPr>
          </a:p>
        </p:txBody>
      </p:sp>
      <p:sp>
        <p:nvSpPr>
          <p:cNvPr id="1464" name="Google Shape;1464;p234"/>
          <p:cNvSpPr txBox="1"/>
          <p:nvPr/>
        </p:nvSpPr>
        <p:spPr>
          <a:xfrm>
            <a:off x="534567" y="822400"/>
            <a:ext cx="11318100" cy="5890500"/>
          </a:xfrm>
          <a:prstGeom prst="rect">
            <a:avLst/>
          </a:prstGeom>
          <a:noFill/>
          <a:ln>
            <a:noFill/>
          </a:ln>
        </p:spPr>
        <p:txBody>
          <a:bodyPr anchorCtr="0" anchor="t" bIns="121900" lIns="121900" spcFirstLastPara="1" rIns="121900" wrap="square" tIns="121900">
            <a:noAutofit/>
          </a:bodyPr>
          <a:lstStyle/>
          <a:p>
            <a:pPr indent="-457200" lvl="0" marL="609600" rtl="0" algn="l">
              <a:lnSpc>
                <a:spcPct val="150000"/>
              </a:lnSpc>
              <a:spcBef>
                <a:spcPts val="0"/>
              </a:spcBef>
              <a:spcAft>
                <a:spcPts val="0"/>
              </a:spcAft>
              <a:buSzPts val="2400"/>
              <a:buChar char="❖"/>
            </a:pPr>
            <a:r>
              <a:rPr lang="en-US" sz="2400"/>
              <a:t>Pass finished deterministic deduplication to probabilistic deduplication</a:t>
            </a:r>
            <a:endParaRPr sz="2400"/>
          </a:p>
          <a:p>
            <a:pPr indent="-457200" lvl="0" marL="609600" rtl="0" algn="l">
              <a:lnSpc>
                <a:spcPct val="150000"/>
              </a:lnSpc>
              <a:spcBef>
                <a:spcPts val="0"/>
              </a:spcBef>
              <a:spcAft>
                <a:spcPts val="0"/>
              </a:spcAft>
              <a:buSzPts val="2400"/>
              <a:buChar char="❖"/>
            </a:pPr>
            <a:r>
              <a:rPr lang="en-US" sz="2400"/>
              <a:t>Link records across four human services systems (combining all four systems and identify unique clients)</a:t>
            </a:r>
            <a:endParaRPr sz="2400"/>
          </a:p>
          <a:p>
            <a:pPr indent="-457200" lvl="0" marL="609600" rtl="0" algn="l">
              <a:lnSpc>
                <a:spcPct val="150000"/>
              </a:lnSpc>
              <a:spcBef>
                <a:spcPts val="0"/>
              </a:spcBef>
              <a:spcAft>
                <a:spcPts val="0"/>
              </a:spcAft>
              <a:buSzPts val="2400"/>
              <a:buChar char="❖"/>
            </a:pPr>
            <a:r>
              <a:rPr lang="en-US" sz="2400"/>
              <a:t>Create machine learning algorithm that automates this process</a:t>
            </a:r>
            <a:endParaRPr sz="2400"/>
          </a:p>
          <a:p>
            <a:pPr indent="-457200" lvl="0" marL="609600" rtl="0" algn="l">
              <a:lnSpc>
                <a:spcPct val="150000"/>
              </a:lnSpc>
              <a:spcBef>
                <a:spcPts val="0"/>
              </a:spcBef>
              <a:spcAft>
                <a:spcPts val="0"/>
              </a:spcAft>
              <a:buSzPts val="2400"/>
              <a:buChar char="❖"/>
            </a:pPr>
            <a:r>
              <a:rPr lang="en-US" sz="2400"/>
              <a:t>Finds optimal cutoffs to avoid type I error (linking across individuals incorrectly) and type II error (failing to link same individuals incorrectly)</a:t>
            </a:r>
            <a:endParaRPr sz="24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468" name="Shape 1468"/>
        <p:cNvGrpSpPr/>
        <p:nvPr/>
      </p:nvGrpSpPr>
      <p:grpSpPr>
        <a:xfrm>
          <a:off x="0" y="0"/>
          <a:ext cx="0" cy="0"/>
          <a:chOff x="0" y="0"/>
          <a:chExt cx="0" cy="0"/>
        </a:xfrm>
      </p:grpSpPr>
      <p:sp>
        <p:nvSpPr>
          <p:cNvPr id="1469" name="Google Shape;1469;p235"/>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Alcohol-Related Crime Reduction Strategies for Restaurants and Nightlife in Arlington (ACPD)</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1470" name="Google Shape;1470;p235"/>
          <p:cNvSpPr txBox="1"/>
          <p:nvPr>
            <p:ph idx="1" type="subTitle"/>
          </p:nvPr>
        </p:nvSpPr>
        <p:spPr>
          <a:xfrm>
            <a:off x="212175" y="3517450"/>
            <a:ext cx="117894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a:t>
            </a:r>
            <a:endParaRPr/>
          </a:p>
          <a:p>
            <a:pPr indent="0" lvl="0" marL="0" marR="0" rtl="0" algn="l">
              <a:lnSpc>
                <a:spcPct val="80000"/>
              </a:lnSpc>
              <a:spcBef>
                <a:spcPts val="1000"/>
              </a:spcBef>
              <a:spcAft>
                <a:spcPts val="0"/>
              </a:spcAft>
              <a:buClr>
                <a:schemeClr val="dk2"/>
              </a:buClr>
              <a:buFont typeface="Arial"/>
              <a:buNone/>
            </a:pPr>
            <a:r>
              <a:rPr b="1" lang="en-US" sz="2220"/>
              <a:t>SDAL Team: </a:t>
            </a:r>
            <a:r>
              <a:rPr lang="en-US" sz="2100"/>
              <a:t>Aaron Schroeder</a:t>
            </a:r>
            <a:endParaRPr b="1" sz="222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José Bayoán Santiago Calderón,</a:t>
            </a:r>
            <a:r>
              <a:rPr lang="en-US" sz="2100"/>
              <a:t> Hannah Brinkley, </a:t>
            </a:r>
            <a:r>
              <a:rPr lang="en-US" sz="2100"/>
              <a:t>Alexa J. Nosal, and Kelsey McMahon</a:t>
            </a:r>
            <a:endParaRPr sz="210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a:t>
            </a:r>
            <a:r>
              <a:rPr lang="en-US" sz="2220"/>
              <a:t> Jim Mastoras, Arlington County Police Department</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236"/>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Introduction contd.</a:t>
            </a:r>
            <a:endParaRPr/>
          </a:p>
        </p:txBody>
      </p:sp>
      <p:sp>
        <p:nvSpPr>
          <p:cNvPr id="1477" name="Google Shape;1477;p236"/>
          <p:cNvSpPr txBox="1"/>
          <p:nvPr>
            <p:ph idx="1" type="body"/>
          </p:nvPr>
        </p:nvSpPr>
        <p:spPr>
          <a:xfrm>
            <a:off x="831850" y="1198950"/>
            <a:ext cx="9610500" cy="4876800"/>
          </a:xfrm>
          <a:prstGeom prst="rect">
            <a:avLst/>
          </a:prstGeom>
        </p:spPr>
        <p:txBody>
          <a:bodyPr anchorCtr="0" anchor="t" bIns="45700" lIns="91425" spcFirstLastPara="1" rIns="91425" wrap="square" tIns="45700">
            <a:noAutofit/>
          </a:bodyPr>
          <a:lstStyle/>
          <a:p>
            <a:pPr indent="-381000" lvl="0" marL="457200" marR="190500" rtl="0" algn="just">
              <a:lnSpc>
                <a:spcPct val="115000"/>
              </a:lnSpc>
              <a:spcBef>
                <a:spcPts val="0"/>
              </a:spcBef>
              <a:spcAft>
                <a:spcPts val="0"/>
              </a:spcAft>
              <a:buClr>
                <a:srgbClr val="000000"/>
              </a:buClr>
              <a:buSzPts val="2400"/>
              <a:buFont typeface="Trebuchet MS"/>
              <a:buChar char="●"/>
            </a:pPr>
            <a:r>
              <a:rPr lang="en-US">
                <a:solidFill>
                  <a:srgbClr val="333333"/>
                </a:solidFill>
              </a:rPr>
              <a:t>“T</a:t>
            </a:r>
            <a:r>
              <a:rPr lang="en-US">
                <a:solidFill>
                  <a:srgbClr val="333333"/>
                </a:solidFill>
                <a:highlight>
                  <a:srgbClr val="FFFFFF"/>
                </a:highlight>
              </a:rPr>
              <a:t>he Police Department’s Arlington Restaurant Initiative was designed to address public safety issues, foster relationships and cooperation with businesses, and ultimately raise the best standards of restaurants that serve alcohol. The goal of the initiative is to develop strategies that will maintain Clarendon as a safe destination for nightlife and entertainment</a:t>
            </a:r>
            <a:r>
              <a:rPr lang="en-US">
                <a:solidFill>
                  <a:srgbClr val="333333"/>
                </a:solidFill>
              </a:rPr>
              <a:t>”</a:t>
            </a:r>
            <a:r>
              <a:rPr lang="en-US">
                <a:solidFill>
                  <a:srgbClr val="333333"/>
                </a:solidFill>
                <a:highlight>
                  <a:srgbClr val="FFFFFF"/>
                </a:highlight>
              </a:rPr>
              <a:t> (</a:t>
            </a:r>
            <a:r>
              <a:rPr lang="en-US" u="sng">
                <a:solidFill>
                  <a:srgbClr val="337AB7"/>
                </a:solidFill>
                <a:highlight>
                  <a:srgbClr val="FFFFFF"/>
                </a:highlight>
                <a:hlinkClick r:id="rId3"/>
              </a:rPr>
              <a:t>2017 Annual Report the Arlington County Police Department</a:t>
            </a:r>
            <a:r>
              <a:rPr lang="en-US">
                <a:solidFill>
                  <a:srgbClr val="333333"/>
                </a:solidFill>
                <a:highlight>
                  <a:srgbClr val="FFFFFF"/>
                </a:highlight>
              </a:rPr>
              <a:t>).</a:t>
            </a:r>
            <a:endParaRPr>
              <a:solidFill>
                <a:srgbClr val="333333"/>
              </a:solidFill>
              <a:highlight>
                <a:srgbClr val="FFFFFF"/>
              </a:highlight>
            </a:endParaRPr>
          </a:p>
          <a:p>
            <a:pPr indent="-355600" lvl="1" marL="914400" marR="190500" rtl="0" algn="just">
              <a:lnSpc>
                <a:spcPct val="115000"/>
              </a:lnSpc>
              <a:spcBef>
                <a:spcPts val="0"/>
              </a:spcBef>
              <a:spcAft>
                <a:spcPts val="0"/>
              </a:spcAft>
              <a:buClr>
                <a:srgbClr val="333333"/>
              </a:buClr>
              <a:buSzPts val="2000"/>
              <a:buChar char="○"/>
            </a:pPr>
            <a:r>
              <a:rPr i="1" lang="en-US" sz="2400">
                <a:solidFill>
                  <a:srgbClr val="333333"/>
                </a:solidFill>
              </a:rPr>
              <a:t>Best Bar None</a:t>
            </a:r>
            <a:r>
              <a:rPr lang="en-US" sz="2400">
                <a:solidFill>
                  <a:srgbClr val="333333"/>
                </a:solidFill>
              </a:rPr>
              <a:t> Goes to Arlington</a:t>
            </a:r>
            <a:endParaRPr>
              <a:solidFill>
                <a:srgbClr val="333333"/>
              </a:solidFill>
              <a:highlight>
                <a:srgbClr val="FFFFFF"/>
              </a:highlight>
            </a:endParaRPr>
          </a:p>
          <a:p>
            <a:pPr indent="-381000" lvl="1" marL="914400" marR="190500" rtl="0" algn="just">
              <a:lnSpc>
                <a:spcPct val="115000"/>
              </a:lnSpc>
              <a:spcBef>
                <a:spcPts val="0"/>
              </a:spcBef>
              <a:spcAft>
                <a:spcPts val="0"/>
              </a:spcAft>
              <a:buClr>
                <a:srgbClr val="333333"/>
              </a:buClr>
              <a:buSzPts val="2400"/>
              <a:buFont typeface="Trebuchet MS"/>
              <a:buChar char="○"/>
            </a:pPr>
            <a:r>
              <a:rPr lang="en-US" sz="2400">
                <a:solidFill>
                  <a:srgbClr val="373737"/>
                </a:solidFill>
                <a:highlight>
                  <a:srgbClr val="FFFFFF"/>
                </a:highlight>
              </a:rPr>
              <a:t>TIPS (Training for Intervention ProcedureS): a skills-based training program designed to prevent intoxication, underage drinking, and drunk driving.</a:t>
            </a:r>
            <a:endParaRPr sz="2400">
              <a:solidFill>
                <a:srgbClr val="373737"/>
              </a:solidFill>
              <a:highlight>
                <a:srgbClr val="FFFFFF"/>
              </a:highlight>
            </a:endParaRPr>
          </a:p>
          <a:p>
            <a:pPr indent="-381000" lvl="1" marL="914400" marR="190500" rtl="0" algn="just">
              <a:lnSpc>
                <a:spcPct val="115000"/>
              </a:lnSpc>
              <a:spcBef>
                <a:spcPts val="0"/>
              </a:spcBef>
              <a:spcAft>
                <a:spcPts val="0"/>
              </a:spcAft>
              <a:buClr>
                <a:srgbClr val="373737"/>
              </a:buClr>
              <a:buSzPts val="2400"/>
              <a:buFont typeface="Trebuchet MS"/>
              <a:buChar char="○"/>
            </a:pPr>
            <a:r>
              <a:rPr lang="en-US" sz="2400">
                <a:solidFill>
                  <a:schemeClr val="dk1"/>
                </a:solidFill>
              </a:rPr>
              <a:t>Partnership with Washington Regional Alcohol Program to offer free rides home via ride-sharing services.</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2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8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8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SDAL 201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